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8" r:id="rId2"/>
    <p:sldId id="338" r:id="rId3"/>
    <p:sldId id="291" r:id="rId4"/>
    <p:sldId id="339" r:id="rId5"/>
    <p:sldId id="340" r:id="rId6"/>
    <p:sldId id="341" r:id="rId7"/>
    <p:sldId id="342" r:id="rId8"/>
    <p:sldId id="343" r:id="rId9"/>
    <p:sldId id="344" r:id="rId10"/>
    <p:sldId id="345" r:id="rId11"/>
    <p:sldId id="349" r:id="rId12"/>
    <p:sldId id="346" r:id="rId13"/>
    <p:sldId id="347" r:id="rId14"/>
    <p:sldId id="348" r:id="rId15"/>
    <p:sldId id="350" r:id="rId16"/>
    <p:sldId id="352" r:id="rId17"/>
    <p:sldId id="351" r:id="rId18"/>
    <p:sldId id="353" r:id="rId19"/>
    <p:sldId id="337" r:id="rId20"/>
  </p:sldIdLst>
  <p:sldSz cx="10477500" cy="73453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CFB621-33D4-4D6F-8E72-255E8574918F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228725" y="1143000"/>
            <a:ext cx="44005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6BBCF4-F3EB-44D9-A54F-EBF0ACE357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2187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685800"/>
            <a:ext cx="48926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e55b39f202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685800"/>
            <a:ext cx="48926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e55b39f202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61852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e55b39f202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685800"/>
            <a:ext cx="48926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e55b39f202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244660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e55b39f202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685800"/>
            <a:ext cx="48926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e55b39f202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975866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e55b39f202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685800"/>
            <a:ext cx="48926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e55b39f202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362956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e55b39f202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685800"/>
            <a:ext cx="48926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e55b39f202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752118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e55b39f202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685800"/>
            <a:ext cx="48926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e55b39f202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079803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e55b39f202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685800"/>
            <a:ext cx="48926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e55b39f202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624658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e55b39f202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685800"/>
            <a:ext cx="48926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e55b39f202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806422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e55b39f202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685800"/>
            <a:ext cx="48926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e55b39f202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186416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e55b39f202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685800"/>
            <a:ext cx="48926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e55b39f202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09315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e55b39f202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685800"/>
            <a:ext cx="48926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e55b39f202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132031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e55b39f202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685800"/>
            <a:ext cx="48926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e55b39f202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449459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e55b39f202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685800"/>
            <a:ext cx="48926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e55b39f202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248754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e55b39f202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685800"/>
            <a:ext cx="48926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e55b39f202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289540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e55b39f202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685800"/>
            <a:ext cx="48926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e55b39f202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511081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e55b39f202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685800"/>
            <a:ext cx="48926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e55b39f202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583462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e55b39f202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685800"/>
            <a:ext cx="48926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e55b39f202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114510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e55b39f202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685800"/>
            <a:ext cx="48926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e55b39f202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59045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813" y="1202123"/>
            <a:ext cx="8905875" cy="2557275"/>
          </a:xfrm>
        </p:spPr>
        <p:txBody>
          <a:bodyPr anchor="b"/>
          <a:lstStyle>
            <a:lvl1pPr algn="ctr">
              <a:defRPr sz="642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9688" y="3858016"/>
            <a:ext cx="7858125" cy="1773429"/>
          </a:xfrm>
        </p:spPr>
        <p:txBody>
          <a:bodyPr/>
          <a:lstStyle>
            <a:lvl1pPr marL="0" indent="0" algn="ctr">
              <a:buNone/>
              <a:defRPr sz="2571"/>
            </a:lvl1pPr>
            <a:lvl2pPr marL="489707" indent="0" algn="ctr">
              <a:buNone/>
              <a:defRPr sz="2142"/>
            </a:lvl2pPr>
            <a:lvl3pPr marL="979414" indent="0" algn="ctr">
              <a:buNone/>
              <a:defRPr sz="1928"/>
            </a:lvl3pPr>
            <a:lvl4pPr marL="1469121" indent="0" algn="ctr">
              <a:buNone/>
              <a:defRPr sz="1714"/>
            </a:lvl4pPr>
            <a:lvl5pPr marL="1958828" indent="0" algn="ctr">
              <a:buNone/>
              <a:defRPr sz="1714"/>
            </a:lvl5pPr>
            <a:lvl6pPr marL="2448535" indent="0" algn="ctr">
              <a:buNone/>
              <a:defRPr sz="1714"/>
            </a:lvl6pPr>
            <a:lvl7pPr marL="2938242" indent="0" algn="ctr">
              <a:buNone/>
              <a:defRPr sz="1714"/>
            </a:lvl7pPr>
            <a:lvl8pPr marL="3427948" indent="0" algn="ctr">
              <a:buNone/>
              <a:defRPr sz="1714"/>
            </a:lvl8pPr>
            <a:lvl9pPr marL="3917655" indent="0" algn="ctr">
              <a:buNone/>
              <a:defRPr sz="1714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18136-D917-46AA-94D8-A8640C577D35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15C4C-892E-4C77-A4B3-E45F7316CD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2654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18136-D917-46AA-94D8-A8640C577D35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15C4C-892E-4C77-A4B3-E45F7316CD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8364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97961" y="391072"/>
            <a:ext cx="2259211" cy="6224856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329" y="391072"/>
            <a:ext cx="6646664" cy="6224856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18136-D917-46AA-94D8-A8640C577D35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15C4C-892E-4C77-A4B3-E45F7316CD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67906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57156" y="635534"/>
            <a:ext cx="9763188" cy="81786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57156" y="1645834"/>
            <a:ext cx="9763188" cy="487891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523860" lvl="0" indent="-392895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047720" lvl="1" indent="-363792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571579" lvl="2" indent="-36379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095439" lvl="3" indent="-363792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619299" lvl="4" indent="-363792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143159" lvl="5" indent="-36379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667018" lvl="6" indent="-363792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190878" lvl="7" indent="-363792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714738" lvl="8" indent="-36379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708025" y="6659477"/>
            <a:ext cx="628719" cy="56209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4775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18136-D917-46AA-94D8-A8640C577D35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15C4C-892E-4C77-A4B3-E45F7316CD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758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872" y="1831242"/>
            <a:ext cx="9036844" cy="3055466"/>
          </a:xfrm>
        </p:spPr>
        <p:txBody>
          <a:bodyPr anchor="b"/>
          <a:lstStyle>
            <a:lvl1pPr>
              <a:defRPr sz="642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4872" y="4915614"/>
            <a:ext cx="9036844" cy="1606798"/>
          </a:xfrm>
        </p:spPr>
        <p:txBody>
          <a:bodyPr/>
          <a:lstStyle>
            <a:lvl1pPr marL="0" indent="0">
              <a:buNone/>
              <a:defRPr sz="2571">
                <a:solidFill>
                  <a:schemeClr val="tx1"/>
                </a:solidFill>
              </a:defRPr>
            </a:lvl1pPr>
            <a:lvl2pPr marL="489707" indent="0">
              <a:buNone/>
              <a:defRPr sz="2142">
                <a:solidFill>
                  <a:schemeClr val="tx1">
                    <a:tint val="75000"/>
                  </a:schemeClr>
                </a:solidFill>
              </a:defRPr>
            </a:lvl2pPr>
            <a:lvl3pPr marL="979414" indent="0">
              <a:buNone/>
              <a:defRPr sz="1928">
                <a:solidFill>
                  <a:schemeClr val="tx1">
                    <a:tint val="75000"/>
                  </a:schemeClr>
                </a:solidFill>
              </a:defRPr>
            </a:lvl3pPr>
            <a:lvl4pPr marL="1469121" indent="0">
              <a:buNone/>
              <a:defRPr sz="1714">
                <a:solidFill>
                  <a:schemeClr val="tx1">
                    <a:tint val="75000"/>
                  </a:schemeClr>
                </a:solidFill>
              </a:defRPr>
            </a:lvl4pPr>
            <a:lvl5pPr marL="1958828" indent="0">
              <a:buNone/>
              <a:defRPr sz="1714">
                <a:solidFill>
                  <a:schemeClr val="tx1">
                    <a:tint val="75000"/>
                  </a:schemeClr>
                </a:solidFill>
              </a:defRPr>
            </a:lvl5pPr>
            <a:lvl6pPr marL="2448535" indent="0">
              <a:buNone/>
              <a:defRPr sz="1714">
                <a:solidFill>
                  <a:schemeClr val="tx1">
                    <a:tint val="75000"/>
                  </a:schemeClr>
                </a:solidFill>
              </a:defRPr>
            </a:lvl6pPr>
            <a:lvl7pPr marL="2938242" indent="0">
              <a:buNone/>
              <a:defRPr sz="1714">
                <a:solidFill>
                  <a:schemeClr val="tx1">
                    <a:tint val="75000"/>
                  </a:schemeClr>
                </a:solidFill>
              </a:defRPr>
            </a:lvl7pPr>
            <a:lvl8pPr marL="3427948" indent="0">
              <a:buNone/>
              <a:defRPr sz="1714">
                <a:solidFill>
                  <a:schemeClr val="tx1">
                    <a:tint val="75000"/>
                  </a:schemeClr>
                </a:solidFill>
              </a:defRPr>
            </a:lvl8pPr>
            <a:lvl9pPr marL="3917655" indent="0">
              <a:buNone/>
              <a:defRPr sz="17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18136-D917-46AA-94D8-A8640C577D35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15C4C-892E-4C77-A4B3-E45F7316CD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5524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328" y="1955363"/>
            <a:ext cx="4452938" cy="466056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04234" y="1955363"/>
            <a:ext cx="4452938" cy="466056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18136-D917-46AA-94D8-A8640C577D35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15C4C-892E-4C77-A4B3-E45F7316CD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323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693" y="391074"/>
            <a:ext cx="9036844" cy="1419764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694" y="1800635"/>
            <a:ext cx="4432473" cy="882463"/>
          </a:xfrm>
        </p:spPr>
        <p:txBody>
          <a:bodyPr anchor="b"/>
          <a:lstStyle>
            <a:lvl1pPr marL="0" indent="0">
              <a:buNone/>
              <a:defRPr sz="2571" b="1"/>
            </a:lvl1pPr>
            <a:lvl2pPr marL="489707" indent="0">
              <a:buNone/>
              <a:defRPr sz="2142" b="1"/>
            </a:lvl2pPr>
            <a:lvl3pPr marL="979414" indent="0">
              <a:buNone/>
              <a:defRPr sz="1928" b="1"/>
            </a:lvl3pPr>
            <a:lvl4pPr marL="1469121" indent="0">
              <a:buNone/>
              <a:defRPr sz="1714" b="1"/>
            </a:lvl4pPr>
            <a:lvl5pPr marL="1958828" indent="0">
              <a:buNone/>
              <a:defRPr sz="1714" b="1"/>
            </a:lvl5pPr>
            <a:lvl6pPr marL="2448535" indent="0">
              <a:buNone/>
              <a:defRPr sz="1714" b="1"/>
            </a:lvl6pPr>
            <a:lvl7pPr marL="2938242" indent="0">
              <a:buNone/>
              <a:defRPr sz="1714" b="1"/>
            </a:lvl7pPr>
            <a:lvl8pPr marL="3427948" indent="0">
              <a:buNone/>
              <a:defRPr sz="1714" b="1"/>
            </a:lvl8pPr>
            <a:lvl9pPr marL="3917655" indent="0">
              <a:buNone/>
              <a:defRPr sz="1714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1694" y="2683098"/>
            <a:ext cx="4432473" cy="394643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04235" y="1800635"/>
            <a:ext cx="4454302" cy="882463"/>
          </a:xfrm>
        </p:spPr>
        <p:txBody>
          <a:bodyPr anchor="b"/>
          <a:lstStyle>
            <a:lvl1pPr marL="0" indent="0">
              <a:buNone/>
              <a:defRPr sz="2571" b="1"/>
            </a:lvl1pPr>
            <a:lvl2pPr marL="489707" indent="0">
              <a:buNone/>
              <a:defRPr sz="2142" b="1"/>
            </a:lvl2pPr>
            <a:lvl3pPr marL="979414" indent="0">
              <a:buNone/>
              <a:defRPr sz="1928" b="1"/>
            </a:lvl3pPr>
            <a:lvl4pPr marL="1469121" indent="0">
              <a:buNone/>
              <a:defRPr sz="1714" b="1"/>
            </a:lvl4pPr>
            <a:lvl5pPr marL="1958828" indent="0">
              <a:buNone/>
              <a:defRPr sz="1714" b="1"/>
            </a:lvl5pPr>
            <a:lvl6pPr marL="2448535" indent="0">
              <a:buNone/>
              <a:defRPr sz="1714" b="1"/>
            </a:lvl6pPr>
            <a:lvl7pPr marL="2938242" indent="0">
              <a:buNone/>
              <a:defRPr sz="1714" b="1"/>
            </a:lvl7pPr>
            <a:lvl8pPr marL="3427948" indent="0">
              <a:buNone/>
              <a:defRPr sz="1714" b="1"/>
            </a:lvl8pPr>
            <a:lvl9pPr marL="3917655" indent="0">
              <a:buNone/>
              <a:defRPr sz="1714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04235" y="2683098"/>
            <a:ext cx="4454302" cy="394643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18136-D917-46AA-94D8-A8640C577D35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15C4C-892E-4C77-A4B3-E45F7316CD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9205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18136-D917-46AA-94D8-A8640C577D35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15C4C-892E-4C77-A4B3-E45F7316CD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4350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18136-D917-46AA-94D8-A8640C577D35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15C4C-892E-4C77-A4B3-E45F7316CD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6631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693" y="489691"/>
            <a:ext cx="3379266" cy="1713918"/>
          </a:xfrm>
        </p:spPr>
        <p:txBody>
          <a:bodyPr anchor="b"/>
          <a:lstStyle>
            <a:lvl1pPr>
              <a:defRPr sz="342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4302" y="1057598"/>
            <a:ext cx="5304234" cy="5219969"/>
          </a:xfrm>
        </p:spPr>
        <p:txBody>
          <a:bodyPr/>
          <a:lstStyle>
            <a:lvl1pPr>
              <a:defRPr sz="3428"/>
            </a:lvl1pPr>
            <a:lvl2pPr>
              <a:defRPr sz="2999"/>
            </a:lvl2pPr>
            <a:lvl3pPr>
              <a:defRPr sz="2571"/>
            </a:lvl3pPr>
            <a:lvl4pPr>
              <a:defRPr sz="2142"/>
            </a:lvl4pPr>
            <a:lvl5pPr>
              <a:defRPr sz="2142"/>
            </a:lvl5pPr>
            <a:lvl6pPr>
              <a:defRPr sz="2142"/>
            </a:lvl6pPr>
            <a:lvl7pPr>
              <a:defRPr sz="2142"/>
            </a:lvl7pPr>
            <a:lvl8pPr>
              <a:defRPr sz="2142"/>
            </a:lvl8pPr>
            <a:lvl9pPr>
              <a:defRPr sz="2142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1693" y="2203609"/>
            <a:ext cx="3379266" cy="4082458"/>
          </a:xfrm>
        </p:spPr>
        <p:txBody>
          <a:bodyPr/>
          <a:lstStyle>
            <a:lvl1pPr marL="0" indent="0">
              <a:buNone/>
              <a:defRPr sz="1714"/>
            </a:lvl1pPr>
            <a:lvl2pPr marL="489707" indent="0">
              <a:buNone/>
              <a:defRPr sz="1500"/>
            </a:lvl2pPr>
            <a:lvl3pPr marL="979414" indent="0">
              <a:buNone/>
              <a:defRPr sz="1285"/>
            </a:lvl3pPr>
            <a:lvl4pPr marL="1469121" indent="0">
              <a:buNone/>
              <a:defRPr sz="1071"/>
            </a:lvl4pPr>
            <a:lvl5pPr marL="1958828" indent="0">
              <a:buNone/>
              <a:defRPr sz="1071"/>
            </a:lvl5pPr>
            <a:lvl6pPr marL="2448535" indent="0">
              <a:buNone/>
              <a:defRPr sz="1071"/>
            </a:lvl6pPr>
            <a:lvl7pPr marL="2938242" indent="0">
              <a:buNone/>
              <a:defRPr sz="1071"/>
            </a:lvl7pPr>
            <a:lvl8pPr marL="3427948" indent="0">
              <a:buNone/>
              <a:defRPr sz="1071"/>
            </a:lvl8pPr>
            <a:lvl9pPr marL="3917655" indent="0">
              <a:buNone/>
              <a:defRPr sz="107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18136-D917-46AA-94D8-A8640C577D35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15C4C-892E-4C77-A4B3-E45F7316CD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8772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693" y="489691"/>
            <a:ext cx="3379266" cy="1713918"/>
          </a:xfrm>
        </p:spPr>
        <p:txBody>
          <a:bodyPr anchor="b"/>
          <a:lstStyle>
            <a:lvl1pPr>
              <a:defRPr sz="342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54302" y="1057598"/>
            <a:ext cx="5304234" cy="5219969"/>
          </a:xfrm>
        </p:spPr>
        <p:txBody>
          <a:bodyPr anchor="t"/>
          <a:lstStyle>
            <a:lvl1pPr marL="0" indent="0">
              <a:buNone/>
              <a:defRPr sz="3428"/>
            </a:lvl1pPr>
            <a:lvl2pPr marL="489707" indent="0">
              <a:buNone/>
              <a:defRPr sz="2999"/>
            </a:lvl2pPr>
            <a:lvl3pPr marL="979414" indent="0">
              <a:buNone/>
              <a:defRPr sz="2571"/>
            </a:lvl3pPr>
            <a:lvl4pPr marL="1469121" indent="0">
              <a:buNone/>
              <a:defRPr sz="2142"/>
            </a:lvl4pPr>
            <a:lvl5pPr marL="1958828" indent="0">
              <a:buNone/>
              <a:defRPr sz="2142"/>
            </a:lvl5pPr>
            <a:lvl6pPr marL="2448535" indent="0">
              <a:buNone/>
              <a:defRPr sz="2142"/>
            </a:lvl6pPr>
            <a:lvl7pPr marL="2938242" indent="0">
              <a:buNone/>
              <a:defRPr sz="2142"/>
            </a:lvl7pPr>
            <a:lvl8pPr marL="3427948" indent="0">
              <a:buNone/>
              <a:defRPr sz="2142"/>
            </a:lvl8pPr>
            <a:lvl9pPr marL="3917655" indent="0">
              <a:buNone/>
              <a:defRPr sz="2142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1693" y="2203609"/>
            <a:ext cx="3379266" cy="4082458"/>
          </a:xfrm>
        </p:spPr>
        <p:txBody>
          <a:bodyPr/>
          <a:lstStyle>
            <a:lvl1pPr marL="0" indent="0">
              <a:buNone/>
              <a:defRPr sz="1714"/>
            </a:lvl1pPr>
            <a:lvl2pPr marL="489707" indent="0">
              <a:buNone/>
              <a:defRPr sz="1500"/>
            </a:lvl2pPr>
            <a:lvl3pPr marL="979414" indent="0">
              <a:buNone/>
              <a:defRPr sz="1285"/>
            </a:lvl3pPr>
            <a:lvl4pPr marL="1469121" indent="0">
              <a:buNone/>
              <a:defRPr sz="1071"/>
            </a:lvl4pPr>
            <a:lvl5pPr marL="1958828" indent="0">
              <a:buNone/>
              <a:defRPr sz="1071"/>
            </a:lvl5pPr>
            <a:lvl6pPr marL="2448535" indent="0">
              <a:buNone/>
              <a:defRPr sz="1071"/>
            </a:lvl6pPr>
            <a:lvl7pPr marL="2938242" indent="0">
              <a:buNone/>
              <a:defRPr sz="1071"/>
            </a:lvl7pPr>
            <a:lvl8pPr marL="3427948" indent="0">
              <a:buNone/>
              <a:defRPr sz="1071"/>
            </a:lvl8pPr>
            <a:lvl9pPr marL="3917655" indent="0">
              <a:buNone/>
              <a:defRPr sz="107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18136-D917-46AA-94D8-A8640C577D35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15C4C-892E-4C77-A4B3-E45F7316CD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4433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328" y="391074"/>
            <a:ext cx="9036844" cy="1419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328" y="1955363"/>
            <a:ext cx="9036844" cy="46605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328" y="6808065"/>
            <a:ext cx="2357438" cy="3910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18136-D917-46AA-94D8-A8640C577D35}" type="datetimeFigureOut">
              <a:rPr lang="pt-BR" smtClean="0"/>
              <a:t>01/08/2024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70672" y="6808065"/>
            <a:ext cx="3536156" cy="3910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99734" y="6808065"/>
            <a:ext cx="2357438" cy="3910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15C4C-892E-4C77-A4B3-E45F7316CD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9138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79414" rtl="0" eaLnBrk="1" latinLnBrk="0" hangingPunct="1">
        <a:lnSpc>
          <a:spcPct val="90000"/>
        </a:lnSpc>
        <a:spcBef>
          <a:spcPct val="0"/>
        </a:spcBef>
        <a:buNone/>
        <a:defRPr sz="471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4853" indent="-244853" algn="l" defTabSz="979414" rtl="0" eaLnBrk="1" latinLnBrk="0" hangingPunct="1">
        <a:lnSpc>
          <a:spcPct val="90000"/>
        </a:lnSpc>
        <a:spcBef>
          <a:spcPts val="1071"/>
        </a:spcBef>
        <a:buFont typeface="Arial" panose="020B0604020202020204" pitchFamily="34" charset="0"/>
        <a:buChar char="•"/>
        <a:defRPr sz="2999" kern="1200">
          <a:solidFill>
            <a:schemeClr val="tx1"/>
          </a:solidFill>
          <a:latin typeface="+mn-lt"/>
          <a:ea typeface="+mn-ea"/>
          <a:cs typeface="+mn-cs"/>
        </a:defRPr>
      </a:lvl1pPr>
      <a:lvl2pPr marL="734560" indent="-244853" algn="l" defTabSz="979414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2571" kern="1200">
          <a:solidFill>
            <a:schemeClr val="tx1"/>
          </a:solidFill>
          <a:latin typeface="+mn-lt"/>
          <a:ea typeface="+mn-ea"/>
          <a:cs typeface="+mn-cs"/>
        </a:defRPr>
      </a:lvl2pPr>
      <a:lvl3pPr marL="1224267" indent="-244853" algn="l" defTabSz="979414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2142" kern="1200">
          <a:solidFill>
            <a:schemeClr val="tx1"/>
          </a:solidFill>
          <a:latin typeface="+mn-lt"/>
          <a:ea typeface="+mn-ea"/>
          <a:cs typeface="+mn-cs"/>
        </a:defRPr>
      </a:lvl3pPr>
      <a:lvl4pPr marL="1713974" indent="-244853" algn="l" defTabSz="979414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28" kern="1200">
          <a:solidFill>
            <a:schemeClr val="tx1"/>
          </a:solidFill>
          <a:latin typeface="+mn-lt"/>
          <a:ea typeface="+mn-ea"/>
          <a:cs typeface="+mn-cs"/>
        </a:defRPr>
      </a:lvl4pPr>
      <a:lvl5pPr marL="2203681" indent="-244853" algn="l" defTabSz="979414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28" kern="1200">
          <a:solidFill>
            <a:schemeClr val="tx1"/>
          </a:solidFill>
          <a:latin typeface="+mn-lt"/>
          <a:ea typeface="+mn-ea"/>
          <a:cs typeface="+mn-cs"/>
        </a:defRPr>
      </a:lvl5pPr>
      <a:lvl6pPr marL="2693388" indent="-244853" algn="l" defTabSz="979414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28" kern="1200">
          <a:solidFill>
            <a:schemeClr val="tx1"/>
          </a:solidFill>
          <a:latin typeface="+mn-lt"/>
          <a:ea typeface="+mn-ea"/>
          <a:cs typeface="+mn-cs"/>
        </a:defRPr>
      </a:lvl6pPr>
      <a:lvl7pPr marL="3183095" indent="-244853" algn="l" defTabSz="979414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28" kern="1200">
          <a:solidFill>
            <a:schemeClr val="tx1"/>
          </a:solidFill>
          <a:latin typeface="+mn-lt"/>
          <a:ea typeface="+mn-ea"/>
          <a:cs typeface="+mn-cs"/>
        </a:defRPr>
      </a:lvl7pPr>
      <a:lvl8pPr marL="3672802" indent="-244853" algn="l" defTabSz="979414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28" kern="1200">
          <a:solidFill>
            <a:schemeClr val="tx1"/>
          </a:solidFill>
          <a:latin typeface="+mn-lt"/>
          <a:ea typeface="+mn-ea"/>
          <a:cs typeface="+mn-cs"/>
        </a:defRPr>
      </a:lvl8pPr>
      <a:lvl9pPr marL="4162509" indent="-244853" algn="l" defTabSz="979414" rtl="0" eaLnBrk="1" latinLnBrk="0" hangingPunct="1">
        <a:lnSpc>
          <a:spcPct val="90000"/>
        </a:lnSpc>
        <a:spcBef>
          <a:spcPts val="536"/>
        </a:spcBef>
        <a:buFont typeface="Arial" panose="020B0604020202020204" pitchFamily="34" charset="0"/>
        <a:buChar char="•"/>
        <a:defRPr sz="19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9414" rtl="0" eaLnBrk="1" latinLnBrk="0" hangingPunct="1">
        <a:defRPr sz="1928" kern="1200">
          <a:solidFill>
            <a:schemeClr val="tx1"/>
          </a:solidFill>
          <a:latin typeface="+mn-lt"/>
          <a:ea typeface="+mn-ea"/>
          <a:cs typeface="+mn-cs"/>
        </a:defRPr>
      </a:lvl1pPr>
      <a:lvl2pPr marL="489707" algn="l" defTabSz="979414" rtl="0" eaLnBrk="1" latinLnBrk="0" hangingPunct="1">
        <a:defRPr sz="1928" kern="1200">
          <a:solidFill>
            <a:schemeClr val="tx1"/>
          </a:solidFill>
          <a:latin typeface="+mn-lt"/>
          <a:ea typeface="+mn-ea"/>
          <a:cs typeface="+mn-cs"/>
        </a:defRPr>
      </a:lvl2pPr>
      <a:lvl3pPr marL="979414" algn="l" defTabSz="979414" rtl="0" eaLnBrk="1" latinLnBrk="0" hangingPunct="1">
        <a:defRPr sz="1928" kern="1200">
          <a:solidFill>
            <a:schemeClr val="tx1"/>
          </a:solidFill>
          <a:latin typeface="+mn-lt"/>
          <a:ea typeface="+mn-ea"/>
          <a:cs typeface="+mn-cs"/>
        </a:defRPr>
      </a:lvl3pPr>
      <a:lvl4pPr marL="1469121" algn="l" defTabSz="979414" rtl="0" eaLnBrk="1" latinLnBrk="0" hangingPunct="1">
        <a:defRPr sz="1928" kern="1200">
          <a:solidFill>
            <a:schemeClr val="tx1"/>
          </a:solidFill>
          <a:latin typeface="+mn-lt"/>
          <a:ea typeface="+mn-ea"/>
          <a:cs typeface="+mn-cs"/>
        </a:defRPr>
      </a:lvl4pPr>
      <a:lvl5pPr marL="1958828" algn="l" defTabSz="979414" rtl="0" eaLnBrk="1" latinLnBrk="0" hangingPunct="1">
        <a:defRPr sz="1928" kern="1200">
          <a:solidFill>
            <a:schemeClr val="tx1"/>
          </a:solidFill>
          <a:latin typeface="+mn-lt"/>
          <a:ea typeface="+mn-ea"/>
          <a:cs typeface="+mn-cs"/>
        </a:defRPr>
      </a:lvl5pPr>
      <a:lvl6pPr marL="2448535" algn="l" defTabSz="979414" rtl="0" eaLnBrk="1" latinLnBrk="0" hangingPunct="1">
        <a:defRPr sz="1928" kern="1200">
          <a:solidFill>
            <a:schemeClr val="tx1"/>
          </a:solidFill>
          <a:latin typeface="+mn-lt"/>
          <a:ea typeface="+mn-ea"/>
          <a:cs typeface="+mn-cs"/>
        </a:defRPr>
      </a:lvl6pPr>
      <a:lvl7pPr marL="2938242" algn="l" defTabSz="979414" rtl="0" eaLnBrk="1" latinLnBrk="0" hangingPunct="1">
        <a:defRPr sz="1928" kern="1200">
          <a:solidFill>
            <a:schemeClr val="tx1"/>
          </a:solidFill>
          <a:latin typeface="+mn-lt"/>
          <a:ea typeface="+mn-ea"/>
          <a:cs typeface="+mn-cs"/>
        </a:defRPr>
      </a:lvl7pPr>
      <a:lvl8pPr marL="3427948" algn="l" defTabSz="979414" rtl="0" eaLnBrk="1" latinLnBrk="0" hangingPunct="1">
        <a:defRPr sz="1928" kern="1200">
          <a:solidFill>
            <a:schemeClr val="tx1"/>
          </a:solidFill>
          <a:latin typeface="+mn-lt"/>
          <a:ea typeface="+mn-ea"/>
          <a:cs typeface="+mn-cs"/>
        </a:defRPr>
      </a:lvl8pPr>
      <a:lvl9pPr marL="3917655" algn="l" defTabSz="979414" rtl="0" eaLnBrk="1" latinLnBrk="0" hangingPunct="1">
        <a:defRPr sz="19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costa@ifsp.edu.b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57;p13">
            <a:extLst>
              <a:ext uri="{FF2B5EF4-FFF2-40B4-BE49-F238E27FC236}">
                <a16:creationId xmlns:a16="http://schemas.microsoft.com/office/drawing/2014/main" id="{393B59DF-93CF-4E74-B484-703E22D505ED}"/>
              </a:ext>
            </a:extLst>
          </p:cNvPr>
          <p:cNvSpPr txBox="1"/>
          <p:nvPr/>
        </p:nvSpPr>
        <p:spPr>
          <a:xfrm>
            <a:off x="796264" y="2467333"/>
            <a:ext cx="9101540" cy="775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758" tIns="104758" rIns="104758" bIns="104758" anchor="t" anchorCtr="0">
            <a:spAutoFit/>
          </a:bodyPr>
          <a:lstStyle/>
          <a:p>
            <a:pPr algn="ctr"/>
            <a:r>
              <a:rPr lang="pt-BR" sz="3667" dirty="0"/>
              <a:t> </a:t>
            </a:r>
            <a:endParaRPr sz="3437" b="1" dirty="0"/>
          </a:p>
        </p:txBody>
      </p:sp>
      <p:sp>
        <p:nvSpPr>
          <p:cNvPr id="10" name="Google Shape;59;p13">
            <a:extLst>
              <a:ext uri="{FF2B5EF4-FFF2-40B4-BE49-F238E27FC236}">
                <a16:creationId xmlns:a16="http://schemas.microsoft.com/office/drawing/2014/main" id="{B3692A97-698A-4A06-9575-4DD96547DA5E}"/>
              </a:ext>
            </a:extLst>
          </p:cNvPr>
          <p:cNvSpPr txBox="1"/>
          <p:nvPr/>
        </p:nvSpPr>
        <p:spPr>
          <a:xfrm>
            <a:off x="1612490" y="3421062"/>
            <a:ext cx="6840946" cy="14580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758" tIns="104758" rIns="104758" bIns="104758" anchor="t" anchorCtr="0">
            <a:spAutoFit/>
          </a:bodyPr>
          <a:lstStyle/>
          <a:p>
            <a:pPr indent="515856" algn="ctr">
              <a:lnSpc>
                <a:spcPct val="150000"/>
              </a:lnSpc>
            </a:pPr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Prof. Dr. Cesar da Costa </a:t>
            </a:r>
          </a:p>
          <a:p>
            <a:pPr indent="515856" algn="ctr">
              <a:lnSpc>
                <a:spcPct val="150000"/>
              </a:lnSpc>
            </a:pP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E-mail:</a:t>
            </a:r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ccosta@ifsp.edu.br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15856" algn="ctr">
              <a:lnSpc>
                <a:spcPct val="150000"/>
              </a:lnSpc>
            </a:pPr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Site: www.professorcesarcosta.com.br </a:t>
            </a:r>
            <a:endParaRPr lang="pt-BR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ED40F89C-EE0F-408F-92CA-D5435003F6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404048"/>
              </p:ext>
            </p:extLst>
          </p:nvPr>
        </p:nvGraphicFramePr>
        <p:xfrm>
          <a:off x="1212569" y="388004"/>
          <a:ext cx="8268929" cy="13347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68929">
                  <a:extLst>
                    <a:ext uri="{9D8B030D-6E8A-4147-A177-3AD203B41FA5}">
                      <a16:colId xmlns:a16="http://schemas.microsoft.com/office/drawing/2014/main" val="11600888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3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CONTROLE DE SISTEMAS DE EVENTOS DISCRETOS</a:t>
                      </a:r>
                    </a:p>
                  </a:txBody>
                  <a:tcPr marL="118745" marR="118745" marT="118745" marB="11874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4951084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0DE7064A-73D5-433E-ADF5-8E3F7E675D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6225" y="3924300"/>
            <a:ext cx="104775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pt-BR" altLang="pt-B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A6825E2B-F339-40CF-B782-61534647C20D}"/>
              </a:ext>
            </a:extLst>
          </p:cNvPr>
          <p:cNvCxnSpPr>
            <a:endCxn id="9" idx="3"/>
          </p:cNvCxnSpPr>
          <p:nvPr/>
        </p:nvCxnSpPr>
        <p:spPr>
          <a:xfrm>
            <a:off x="924232" y="2855275"/>
            <a:ext cx="897357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3">
            <a:extLst>
              <a:ext uri="{FF2B5EF4-FFF2-40B4-BE49-F238E27FC236}">
                <a16:creationId xmlns:a16="http://schemas.microsoft.com/office/drawing/2014/main" id="{E4CD111E-D738-4CE1-8DB0-9A4DFC3C29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006" y="6231410"/>
            <a:ext cx="1888444" cy="959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2F88FD79-0994-4B75-81B8-D5DA314801B4}"/>
              </a:ext>
            </a:extLst>
          </p:cNvPr>
          <p:cNvSpPr txBox="1"/>
          <p:nvPr/>
        </p:nvSpPr>
        <p:spPr>
          <a:xfrm>
            <a:off x="4114083" y="1916745"/>
            <a:ext cx="45678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SED versus SVC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66;p14">
            <a:extLst>
              <a:ext uri="{FF2B5EF4-FFF2-40B4-BE49-F238E27FC236}">
                <a16:creationId xmlns:a16="http://schemas.microsoft.com/office/drawing/2014/main" id="{18DF7F8A-8E8A-4323-9E14-5397962E84AA}"/>
              </a:ext>
            </a:extLst>
          </p:cNvPr>
          <p:cNvSpPr txBox="1"/>
          <p:nvPr/>
        </p:nvSpPr>
        <p:spPr>
          <a:xfrm>
            <a:off x="4742163" y="1366802"/>
            <a:ext cx="5188417" cy="3326430"/>
          </a:xfrm>
          <a:prstGeom prst="rect">
            <a:avLst/>
          </a:prstGeom>
        </p:spPr>
        <p:txBody>
          <a:bodyPr spcFirstLastPara="1" vert="horz" lIns="104775" tIns="52388" rIns="104775" bIns="52388" rtlCol="0" anchorCtr="0">
            <a:normAutofit/>
          </a:bodyPr>
          <a:lstStyle/>
          <a:p>
            <a:pPr marL="523860">
              <a:lnSpc>
                <a:spcPct val="150000"/>
              </a:lnSpc>
              <a:spcBef>
                <a:spcPts val="1146"/>
              </a:spcBef>
              <a:buClr>
                <a:schemeClr val="accent1"/>
              </a:buClr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310A3D0B-7BCA-42F3-84E8-7E199DA7A6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385701"/>
            <a:ext cx="1888444" cy="959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2E4B4A72-61B8-3EDD-AC8C-FBF5B11B8D2E}"/>
              </a:ext>
            </a:extLst>
          </p:cNvPr>
          <p:cNvSpPr txBox="1"/>
          <p:nvPr/>
        </p:nvSpPr>
        <p:spPr>
          <a:xfrm>
            <a:off x="2516106" y="2910348"/>
            <a:ext cx="1413944" cy="66859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F52C2AF-3575-EA8F-369E-3BA07C4C6515}"/>
              </a:ext>
            </a:extLst>
          </p:cNvPr>
          <p:cNvSpPr txBox="1"/>
          <p:nvPr/>
        </p:nvSpPr>
        <p:spPr>
          <a:xfrm>
            <a:off x="4697918" y="2930012"/>
            <a:ext cx="1413944" cy="66859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AF9D2B9-3736-6B6A-F630-9D794A1A10C9}"/>
              </a:ext>
            </a:extLst>
          </p:cNvPr>
          <p:cNvSpPr txBox="1"/>
          <p:nvPr/>
        </p:nvSpPr>
        <p:spPr>
          <a:xfrm>
            <a:off x="6904309" y="2930012"/>
            <a:ext cx="1413944" cy="66859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63B86478-3034-957B-EFF7-9D079772FF09}"/>
              </a:ext>
            </a:extLst>
          </p:cNvPr>
          <p:cNvSpPr txBox="1"/>
          <p:nvPr/>
        </p:nvSpPr>
        <p:spPr>
          <a:xfrm>
            <a:off x="4706294" y="4281826"/>
            <a:ext cx="1413944" cy="66859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cxnSp>
        <p:nvCxnSpPr>
          <p:cNvPr id="35" name="Conector de Seta Reta 34">
            <a:extLst>
              <a:ext uri="{FF2B5EF4-FFF2-40B4-BE49-F238E27FC236}">
                <a16:creationId xmlns:a16="http://schemas.microsoft.com/office/drawing/2014/main" id="{C5DDDA36-B5AC-E9EB-D47B-8647ECB86EB7}"/>
              </a:ext>
            </a:extLst>
          </p:cNvPr>
          <p:cNvCxnSpPr/>
          <p:nvPr/>
        </p:nvCxnSpPr>
        <p:spPr>
          <a:xfrm>
            <a:off x="1783603" y="3244645"/>
            <a:ext cx="73250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de Seta Reta 35">
            <a:extLst>
              <a:ext uri="{FF2B5EF4-FFF2-40B4-BE49-F238E27FC236}">
                <a16:creationId xmlns:a16="http://schemas.microsoft.com/office/drawing/2014/main" id="{86A4CD96-9472-7BF8-6DEA-E4B56532DA01}"/>
              </a:ext>
            </a:extLst>
          </p:cNvPr>
          <p:cNvCxnSpPr/>
          <p:nvPr/>
        </p:nvCxnSpPr>
        <p:spPr>
          <a:xfrm>
            <a:off x="3967872" y="3244645"/>
            <a:ext cx="73250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de Seta Reta 36">
            <a:extLst>
              <a:ext uri="{FF2B5EF4-FFF2-40B4-BE49-F238E27FC236}">
                <a16:creationId xmlns:a16="http://schemas.microsoft.com/office/drawing/2014/main" id="{2D1D0A22-F5E0-7269-8B6B-93C698DF2C0F}"/>
              </a:ext>
            </a:extLst>
          </p:cNvPr>
          <p:cNvCxnSpPr/>
          <p:nvPr/>
        </p:nvCxnSpPr>
        <p:spPr>
          <a:xfrm>
            <a:off x="6171806" y="3244645"/>
            <a:ext cx="73250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de Seta Reta 37">
            <a:extLst>
              <a:ext uri="{FF2B5EF4-FFF2-40B4-BE49-F238E27FC236}">
                <a16:creationId xmlns:a16="http://schemas.microsoft.com/office/drawing/2014/main" id="{913F5A86-18A2-264C-8A75-3924E807954C}"/>
              </a:ext>
            </a:extLst>
          </p:cNvPr>
          <p:cNvCxnSpPr>
            <a:cxnSpLocks/>
          </p:cNvCxnSpPr>
          <p:nvPr/>
        </p:nvCxnSpPr>
        <p:spPr>
          <a:xfrm>
            <a:off x="8318253" y="3244645"/>
            <a:ext cx="1376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>
            <a:extLst>
              <a:ext uri="{FF2B5EF4-FFF2-40B4-BE49-F238E27FC236}">
                <a16:creationId xmlns:a16="http://schemas.microsoft.com/office/drawing/2014/main" id="{FF14C017-31BF-F717-4271-C4BEA819ACB2}"/>
              </a:ext>
            </a:extLst>
          </p:cNvPr>
          <p:cNvCxnSpPr/>
          <p:nvPr/>
        </p:nvCxnSpPr>
        <p:spPr>
          <a:xfrm flipV="1">
            <a:off x="8918971" y="3254477"/>
            <a:ext cx="0" cy="1400973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C40C7831-75EF-48A1-1FDB-28BAC653BBE1}"/>
              </a:ext>
            </a:extLst>
          </p:cNvPr>
          <p:cNvSpPr txBox="1"/>
          <p:nvPr/>
        </p:nvSpPr>
        <p:spPr>
          <a:xfrm>
            <a:off x="2567171" y="3059373"/>
            <a:ext cx="2569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Controlador</a:t>
            </a:r>
          </a:p>
        </p:txBody>
      </p: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5092F28B-9033-8E40-9D91-F93C1F32F9C2}"/>
              </a:ext>
            </a:extLst>
          </p:cNvPr>
          <p:cNvSpPr txBox="1"/>
          <p:nvPr/>
        </p:nvSpPr>
        <p:spPr>
          <a:xfrm>
            <a:off x="200851" y="2660685"/>
            <a:ext cx="2569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Comandos da Tarefa</a:t>
            </a:r>
          </a:p>
        </p:txBody>
      </p: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63308C47-9109-DB4C-980F-8EC9DCFA553D}"/>
              </a:ext>
            </a:extLst>
          </p:cNvPr>
          <p:cNvSpPr txBox="1"/>
          <p:nvPr/>
        </p:nvSpPr>
        <p:spPr>
          <a:xfrm>
            <a:off x="4911061" y="3059373"/>
            <a:ext cx="2569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Atuador</a:t>
            </a:r>
          </a:p>
        </p:txBody>
      </p: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EA662880-E5F6-7C65-75D3-337EE8C04F8C}"/>
              </a:ext>
            </a:extLst>
          </p:cNvPr>
          <p:cNvSpPr txBox="1"/>
          <p:nvPr/>
        </p:nvSpPr>
        <p:spPr>
          <a:xfrm>
            <a:off x="4905508" y="4422143"/>
            <a:ext cx="2569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Sensor</a:t>
            </a:r>
          </a:p>
        </p:txBody>
      </p:sp>
      <p:sp>
        <p:nvSpPr>
          <p:cNvPr id="48" name="CaixaDeTexto 47">
            <a:extLst>
              <a:ext uri="{FF2B5EF4-FFF2-40B4-BE49-F238E27FC236}">
                <a16:creationId xmlns:a16="http://schemas.microsoft.com/office/drawing/2014/main" id="{1C72A456-D2C0-C206-5819-5439F7847C39}"/>
              </a:ext>
            </a:extLst>
          </p:cNvPr>
          <p:cNvSpPr txBox="1"/>
          <p:nvPr/>
        </p:nvSpPr>
        <p:spPr>
          <a:xfrm>
            <a:off x="7125534" y="2920873"/>
            <a:ext cx="2569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Objeto de</a:t>
            </a:r>
          </a:p>
          <a:p>
            <a:r>
              <a:rPr lang="pt-BR" dirty="0"/>
              <a:t>controle</a:t>
            </a:r>
          </a:p>
        </p:txBody>
      </p: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5DAFEA87-7438-1AF8-A088-C119D64DFE72}"/>
              </a:ext>
            </a:extLst>
          </p:cNvPr>
          <p:cNvSpPr txBox="1"/>
          <p:nvPr/>
        </p:nvSpPr>
        <p:spPr>
          <a:xfrm>
            <a:off x="3317204" y="4674595"/>
            <a:ext cx="4198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Estados</a:t>
            </a:r>
          </a:p>
        </p:txBody>
      </p:sp>
      <p:sp>
        <p:nvSpPr>
          <p:cNvPr id="53" name="CaixaDeTexto 52">
            <a:extLst>
              <a:ext uri="{FF2B5EF4-FFF2-40B4-BE49-F238E27FC236}">
                <a16:creationId xmlns:a16="http://schemas.microsoft.com/office/drawing/2014/main" id="{1304797C-570A-A3E1-EE8E-FA81FF8854E9}"/>
              </a:ext>
            </a:extLst>
          </p:cNvPr>
          <p:cNvSpPr txBox="1"/>
          <p:nvPr/>
        </p:nvSpPr>
        <p:spPr>
          <a:xfrm>
            <a:off x="383458" y="902251"/>
            <a:ext cx="9477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Sistema de Controle SED</a:t>
            </a:r>
          </a:p>
        </p:txBody>
      </p:sp>
      <p:cxnSp>
        <p:nvCxnSpPr>
          <p:cNvPr id="4" name="Conector de Seta Reta 3">
            <a:extLst>
              <a:ext uri="{FF2B5EF4-FFF2-40B4-BE49-F238E27FC236}">
                <a16:creationId xmlns:a16="http://schemas.microsoft.com/office/drawing/2014/main" id="{5D5B1398-BF47-8F55-2C08-8E1FD2E220FF}"/>
              </a:ext>
            </a:extLst>
          </p:cNvPr>
          <p:cNvCxnSpPr>
            <a:endCxn id="5" idx="2"/>
          </p:cNvCxnSpPr>
          <p:nvPr/>
        </p:nvCxnSpPr>
        <p:spPr>
          <a:xfrm flipV="1">
            <a:off x="3223078" y="3578942"/>
            <a:ext cx="0" cy="1058985"/>
          </a:xfrm>
          <a:prstGeom prst="straightConnector1">
            <a:avLst/>
          </a:prstGeom>
          <a:ln w="762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B30EA4E7-09E2-1A6E-CF20-E32A3F65B2F6}"/>
              </a:ext>
            </a:extLst>
          </p:cNvPr>
          <p:cNvCxnSpPr>
            <a:cxnSpLocks/>
          </p:cNvCxnSpPr>
          <p:nvPr/>
        </p:nvCxnSpPr>
        <p:spPr>
          <a:xfrm flipH="1">
            <a:off x="3182469" y="4611675"/>
            <a:ext cx="1523825" cy="18123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de Seta Reta 14">
            <a:extLst>
              <a:ext uri="{FF2B5EF4-FFF2-40B4-BE49-F238E27FC236}">
                <a16:creationId xmlns:a16="http://schemas.microsoft.com/office/drawing/2014/main" id="{B9480648-9075-850F-C030-7F8F6A8A60A2}"/>
              </a:ext>
            </a:extLst>
          </p:cNvPr>
          <p:cNvCxnSpPr/>
          <p:nvPr/>
        </p:nvCxnSpPr>
        <p:spPr>
          <a:xfrm flipH="1" flipV="1">
            <a:off x="6111862" y="4637927"/>
            <a:ext cx="2807109" cy="17523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51710149-096B-5605-C476-B72770C7F1D5}"/>
              </a:ext>
            </a:extLst>
          </p:cNvPr>
          <p:cNvSpPr txBox="1"/>
          <p:nvPr/>
        </p:nvSpPr>
        <p:spPr>
          <a:xfrm>
            <a:off x="6389784" y="4709481"/>
            <a:ext cx="4198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Variáveis controladas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577ACE4B-6456-2004-B61E-5DFDC614DB9D}"/>
              </a:ext>
            </a:extLst>
          </p:cNvPr>
          <p:cNvSpPr txBox="1"/>
          <p:nvPr/>
        </p:nvSpPr>
        <p:spPr>
          <a:xfrm>
            <a:off x="2660073" y="5766955"/>
            <a:ext cx="56581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pt-BR" sz="2000" dirty="0"/>
              <a:t>Algoritmo de Controle;</a:t>
            </a:r>
          </a:p>
          <a:p>
            <a:pPr marL="285750" indent="-285750">
              <a:buFontTx/>
              <a:buChar char="-"/>
            </a:pPr>
            <a:r>
              <a:rPr lang="pt-BR" sz="2000" dirty="0"/>
              <a:t>Tarefas Pré-programadas;</a:t>
            </a:r>
          </a:p>
          <a:p>
            <a:pPr marL="285750" indent="-285750">
              <a:buFontTx/>
              <a:buChar char="-"/>
            </a:pPr>
            <a:r>
              <a:rPr lang="pt-BR" sz="2000" dirty="0"/>
              <a:t>Redes de Petri.</a:t>
            </a:r>
          </a:p>
        </p:txBody>
      </p:sp>
    </p:spTree>
    <p:extLst>
      <p:ext uri="{BB962C8B-B14F-4D97-AF65-F5344CB8AC3E}">
        <p14:creationId xmlns:p14="http://schemas.microsoft.com/office/powerpoint/2010/main" val="984579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66;p14">
            <a:extLst>
              <a:ext uri="{FF2B5EF4-FFF2-40B4-BE49-F238E27FC236}">
                <a16:creationId xmlns:a16="http://schemas.microsoft.com/office/drawing/2014/main" id="{18DF7F8A-8E8A-4323-9E14-5397962E84AA}"/>
              </a:ext>
            </a:extLst>
          </p:cNvPr>
          <p:cNvSpPr txBox="1"/>
          <p:nvPr/>
        </p:nvSpPr>
        <p:spPr>
          <a:xfrm>
            <a:off x="4742163" y="1366802"/>
            <a:ext cx="5188417" cy="3326430"/>
          </a:xfrm>
          <a:prstGeom prst="rect">
            <a:avLst/>
          </a:prstGeom>
        </p:spPr>
        <p:txBody>
          <a:bodyPr spcFirstLastPara="1" vert="horz" lIns="104775" tIns="52388" rIns="104775" bIns="52388" rtlCol="0" anchorCtr="0">
            <a:normAutofit/>
          </a:bodyPr>
          <a:lstStyle/>
          <a:p>
            <a:pPr marL="523860">
              <a:lnSpc>
                <a:spcPct val="150000"/>
              </a:lnSpc>
              <a:spcBef>
                <a:spcPts val="1146"/>
              </a:spcBef>
              <a:buClr>
                <a:schemeClr val="accent1"/>
              </a:buClr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310A3D0B-7BCA-42F3-84E8-7E199DA7A6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385701"/>
            <a:ext cx="1888444" cy="959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3" name="CaixaDeTexto 52">
            <a:extLst>
              <a:ext uri="{FF2B5EF4-FFF2-40B4-BE49-F238E27FC236}">
                <a16:creationId xmlns:a16="http://schemas.microsoft.com/office/drawing/2014/main" id="{1304797C-570A-A3E1-EE8E-FA81FF8854E9}"/>
              </a:ext>
            </a:extLst>
          </p:cNvPr>
          <p:cNvSpPr txBox="1"/>
          <p:nvPr/>
        </p:nvSpPr>
        <p:spPr>
          <a:xfrm>
            <a:off x="452636" y="226842"/>
            <a:ext cx="94779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Quadro Comparativo entre Sistema de Controle SVC e SED</a:t>
            </a:r>
          </a:p>
        </p:txBody>
      </p:sp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A622D035-9A1E-60E7-BA9B-82CD87BD8F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180865"/>
              </p:ext>
            </p:extLst>
          </p:nvPr>
        </p:nvGraphicFramePr>
        <p:xfrm>
          <a:off x="2411269" y="1096561"/>
          <a:ext cx="6985000" cy="5765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2500">
                  <a:extLst>
                    <a:ext uri="{9D8B030D-6E8A-4147-A177-3AD203B41FA5}">
                      <a16:colId xmlns:a16="http://schemas.microsoft.com/office/drawing/2014/main" val="2803947590"/>
                    </a:ext>
                  </a:extLst>
                </a:gridCol>
                <a:gridCol w="3492500">
                  <a:extLst>
                    <a:ext uri="{9D8B030D-6E8A-4147-A177-3AD203B41FA5}">
                      <a16:colId xmlns:a16="http://schemas.microsoft.com/office/drawing/2014/main" val="23257586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Controle SVC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pt-BR" dirty="0"/>
                        <a:t>Em geral, o objeto de controle trabalha com variáveis contínuas, por exemplo: temperatura, nível, pressão, etc.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pt-BR" dirty="0"/>
                        <a:t>Envolve conceitos de controle com realimentação negativa, controle de malha fechada.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90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Controle 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pt-BR" dirty="0"/>
                        <a:t>Em geral, o objeto de controle trabalha com estados e eventos discretos, isto é, manipula informações discretas.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pt-BR" dirty="0"/>
                        <a:t>Este controle envolve uma quantidade finita de informações discretas e/ou binárias. 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53074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3496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66;p14">
            <a:extLst>
              <a:ext uri="{FF2B5EF4-FFF2-40B4-BE49-F238E27FC236}">
                <a16:creationId xmlns:a16="http://schemas.microsoft.com/office/drawing/2014/main" id="{18DF7F8A-8E8A-4323-9E14-5397962E84AA}"/>
              </a:ext>
            </a:extLst>
          </p:cNvPr>
          <p:cNvSpPr txBox="1"/>
          <p:nvPr/>
        </p:nvSpPr>
        <p:spPr>
          <a:xfrm>
            <a:off x="4742163" y="1366802"/>
            <a:ext cx="5188417" cy="3326430"/>
          </a:xfrm>
          <a:prstGeom prst="rect">
            <a:avLst/>
          </a:prstGeom>
        </p:spPr>
        <p:txBody>
          <a:bodyPr spcFirstLastPara="1" vert="horz" lIns="104775" tIns="52388" rIns="104775" bIns="52388" rtlCol="0" anchorCtr="0">
            <a:normAutofit/>
          </a:bodyPr>
          <a:lstStyle/>
          <a:p>
            <a:pPr marL="523860">
              <a:lnSpc>
                <a:spcPct val="150000"/>
              </a:lnSpc>
              <a:spcBef>
                <a:spcPts val="1146"/>
              </a:spcBef>
              <a:buClr>
                <a:schemeClr val="accent1"/>
              </a:buClr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310A3D0B-7BCA-42F3-84E8-7E199DA7A6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385701"/>
            <a:ext cx="1888444" cy="959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2E4B4A72-61B8-3EDD-AC8C-FBF5B11B8D2E}"/>
              </a:ext>
            </a:extLst>
          </p:cNvPr>
          <p:cNvSpPr txBox="1"/>
          <p:nvPr/>
        </p:nvSpPr>
        <p:spPr>
          <a:xfrm>
            <a:off x="2516106" y="2910348"/>
            <a:ext cx="1413944" cy="66859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AF9D2B9-3736-6B6A-F630-9D794A1A10C9}"/>
              </a:ext>
            </a:extLst>
          </p:cNvPr>
          <p:cNvSpPr txBox="1"/>
          <p:nvPr/>
        </p:nvSpPr>
        <p:spPr>
          <a:xfrm>
            <a:off x="6704459" y="2937603"/>
            <a:ext cx="1413944" cy="66859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63B86478-3034-957B-EFF7-9D079772FF09}"/>
              </a:ext>
            </a:extLst>
          </p:cNvPr>
          <p:cNvSpPr txBox="1"/>
          <p:nvPr/>
        </p:nvSpPr>
        <p:spPr>
          <a:xfrm>
            <a:off x="2434157" y="4046531"/>
            <a:ext cx="1413944" cy="66859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53" name="CaixaDeTexto 52">
            <a:extLst>
              <a:ext uri="{FF2B5EF4-FFF2-40B4-BE49-F238E27FC236}">
                <a16:creationId xmlns:a16="http://schemas.microsoft.com/office/drawing/2014/main" id="{1304797C-570A-A3E1-EE8E-FA81FF8854E9}"/>
              </a:ext>
            </a:extLst>
          </p:cNvPr>
          <p:cNvSpPr txBox="1"/>
          <p:nvPr/>
        </p:nvSpPr>
        <p:spPr>
          <a:xfrm>
            <a:off x="383458" y="902251"/>
            <a:ext cx="94779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Diagrama Conceitual Básico de um Sistema de Controle SED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911E7956-E87D-F673-66AE-84593D23B8F2}"/>
              </a:ext>
            </a:extLst>
          </p:cNvPr>
          <p:cNvSpPr/>
          <p:nvPr/>
        </p:nvSpPr>
        <p:spPr>
          <a:xfrm>
            <a:off x="570271" y="2703871"/>
            <a:ext cx="1318173" cy="2290916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noFill/>
            </a:endParaRPr>
          </a:p>
        </p:txBody>
      </p:sp>
      <p:cxnSp>
        <p:nvCxnSpPr>
          <p:cNvPr id="13" name="Conector de Seta Reta 12">
            <a:extLst>
              <a:ext uri="{FF2B5EF4-FFF2-40B4-BE49-F238E27FC236}">
                <a16:creationId xmlns:a16="http://schemas.microsoft.com/office/drawing/2014/main" id="{1B342BE4-8D81-0299-55BB-65B9AAB15DFE}"/>
              </a:ext>
            </a:extLst>
          </p:cNvPr>
          <p:cNvCxnSpPr>
            <a:endCxn id="5" idx="1"/>
          </p:cNvCxnSpPr>
          <p:nvPr/>
        </p:nvCxnSpPr>
        <p:spPr>
          <a:xfrm>
            <a:off x="1888444" y="3244645"/>
            <a:ext cx="627662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tângulo 16">
            <a:extLst>
              <a:ext uri="{FF2B5EF4-FFF2-40B4-BE49-F238E27FC236}">
                <a16:creationId xmlns:a16="http://schemas.microsoft.com/office/drawing/2014/main" id="{800DA7C2-C6AB-62D1-E8F4-5296D232A867}"/>
              </a:ext>
            </a:extLst>
          </p:cNvPr>
          <p:cNvSpPr/>
          <p:nvPr/>
        </p:nvSpPr>
        <p:spPr>
          <a:xfrm>
            <a:off x="4541251" y="2774319"/>
            <a:ext cx="1555858" cy="2290916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noFill/>
            </a:endParaRPr>
          </a:p>
        </p:txBody>
      </p:sp>
      <p:cxnSp>
        <p:nvCxnSpPr>
          <p:cNvPr id="18" name="Conector de Seta Reta 17">
            <a:extLst>
              <a:ext uri="{FF2B5EF4-FFF2-40B4-BE49-F238E27FC236}">
                <a16:creationId xmlns:a16="http://schemas.microsoft.com/office/drawing/2014/main" id="{7B0E387B-58EA-C85D-8F85-9173ECBE6632}"/>
              </a:ext>
            </a:extLst>
          </p:cNvPr>
          <p:cNvCxnSpPr/>
          <p:nvPr/>
        </p:nvCxnSpPr>
        <p:spPr>
          <a:xfrm>
            <a:off x="3930050" y="3244645"/>
            <a:ext cx="627662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de Seta Reta 18">
            <a:extLst>
              <a:ext uri="{FF2B5EF4-FFF2-40B4-BE49-F238E27FC236}">
                <a16:creationId xmlns:a16="http://schemas.microsoft.com/office/drawing/2014/main" id="{9EB17316-5C03-B742-1647-134974121619}"/>
              </a:ext>
            </a:extLst>
          </p:cNvPr>
          <p:cNvCxnSpPr/>
          <p:nvPr/>
        </p:nvCxnSpPr>
        <p:spPr>
          <a:xfrm>
            <a:off x="6097109" y="3264309"/>
            <a:ext cx="627662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3AA2E41B-4042-08B5-A6FE-B830FD66AC91}"/>
              </a:ext>
            </a:extLst>
          </p:cNvPr>
          <p:cNvSpPr txBox="1"/>
          <p:nvPr/>
        </p:nvSpPr>
        <p:spPr>
          <a:xfrm>
            <a:off x="6780053" y="4039944"/>
            <a:ext cx="1413944" cy="66859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cxnSp>
        <p:nvCxnSpPr>
          <p:cNvPr id="29" name="Conector de Seta Reta 28">
            <a:extLst>
              <a:ext uri="{FF2B5EF4-FFF2-40B4-BE49-F238E27FC236}">
                <a16:creationId xmlns:a16="http://schemas.microsoft.com/office/drawing/2014/main" id="{A34AA915-2894-18FE-CD93-26D9E122C549}"/>
              </a:ext>
            </a:extLst>
          </p:cNvPr>
          <p:cNvCxnSpPr>
            <a:cxnSpLocks/>
          </p:cNvCxnSpPr>
          <p:nvPr/>
        </p:nvCxnSpPr>
        <p:spPr>
          <a:xfrm flipH="1">
            <a:off x="1888444" y="4380828"/>
            <a:ext cx="545713" cy="0"/>
          </a:xfrm>
          <a:prstGeom prst="straightConnector1">
            <a:avLst/>
          </a:prstGeom>
          <a:ln w="762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de Seta Reta 31">
            <a:extLst>
              <a:ext uri="{FF2B5EF4-FFF2-40B4-BE49-F238E27FC236}">
                <a16:creationId xmlns:a16="http://schemas.microsoft.com/office/drawing/2014/main" id="{47843E04-69DC-B114-D85D-F39A84BEC4B7}"/>
              </a:ext>
            </a:extLst>
          </p:cNvPr>
          <p:cNvCxnSpPr>
            <a:endCxn id="9" idx="3"/>
          </p:cNvCxnSpPr>
          <p:nvPr/>
        </p:nvCxnSpPr>
        <p:spPr>
          <a:xfrm flipH="1">
            <a:off x="3848101" y="4380828"/>
            <a:ext cx="693150" cy="0"/>
          </a:xfrm>
          <a:prstGeom prst="straightConnector1">
            <a:avLst/>
          </a:prstGeom>
          <a:ln w="762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de Seta Reta 32">
            <a:extLst>
              <a:ext uri="{FF2B5EF4-FFF2-40B4-BE49-F238E27FC236}">
                <a16:creationId xmlns:a16="http://schemas.microsoft.com/office/drawing/2014/main" id="{C2A34CFB-EA3D-5246-9510-4B3C4BC11CA1}"/>
              </a:ext>
            </a:extLst>
          </p:cNvPr>
          <p:cNvCxnSpPr/>
          <p:nvPr/>
        </p:nvCxnSpPr>
        <p:spPr>
          <a:xfrm flipH="1">
            <a:off x="6064365" y="4343507"/>
            <a:ext cx="693150" cy="0"/>
          </a:xfrm>
          <a:prstGeom prst="straightConnector1">
            <a:avLst/>
          </a:prstGeom>
          <a:ln w="762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tângulo 33">
            <a:extLst>
              <a:ext uri="{FF2B5EF4-FFF2-40B4-BE49-F238E27FC236}">
                <a16:creationId xmlns:a16="http://schemas.microsoft.com/office/drawing/2014/main" id="{B2E5C2E9-8EFF-FB98-8F5B-98C0D8EE3B02}"/>
              </a:ext>
            </a:extLst>
          </p:cNvPr>
          <p:cNvSpPr/>
          <p:nvPr/>
        </p:nvSpPr>
        <p:spPr>
          <a:xfrm>
            <a:off x="8769218" y="2789614"/>
            <a:ext cx="1318173" cy="2290916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noFill/>
            </a:endParaRPr>
          </a:p>
        </p:txBody>
      </p:sp>
      <p:cxnSp>
        <p:nvCxnSpPr>
          <p:cNvPr id="39" name="Conector de Seta Reta 38">
            <a:extLst>
              <a:ext uri="{FF2B5EF4-FFF2-40B4-BE49-F238E27FC236}">
                <a16:creationId xmlns:a16="http://schemas.microsoft.com/office/drawing/2014/main" id="{255C30CC-4B88-C0E9-FD0E-EB4E2D281E18}"/>
              </a:ext>
            </a:extLst>
          </p:cNvPr>
          <p:cNvCxnSpPr/>
          <p:nvPr/>
        </p:nvCxnSpPr>
        <p:spPr>
          <a:xfrm>
            <a:off x="8141556" y="3264309"/>
            <a:ext cx="627662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de Seta Reta 48">
            <a:extLst>
              <a:ext uri="{FF2B5EF4-FFF2-40B4-BE49-F238E27FC236}">
                <a16:creationId xmlns:a16="http://schemas.microsoft.com/office/drawing/2014/main" id="{7FF6A6B3-26AF-9730-1CF3-9A0E11307DDA}"/>
              </a:ext>
            </a:extLst>
          </p:cNvPr>
          <p:cNvCxnSpPr>
            <a:cxnSpLocks/>
          </p:cNvCxnSpPr>
          <p:nvPr/>
        </p:nvCxnSpPr>
        <p:spPr>
          <a:xfrm flipH="1">
            <a:off x="8190215" y="4388491"/>
            <a:ext cx="530344" cy="0"/>
          </a:xfrm>
          <a:prstGeom prst="straightConnector1">
            <a:avLst/>
          </a:prstGeom>
          <a:ln w="762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CaixaDeTexto 50">
            <a:extLst>
              <a:ext uri="{FF2B5EF4-FFF2-40B4-BE49-F238E27FC236}">
                <a16:creationId xmlns:a16="http://schemas.microsoft.com/office/drawing/2014/main" id="{DB67A49F-9ED4-6054-5F0B-5780BAA4DD4F}"/>
              </a:ext>
            </a:extLst>
          </p:cNvPr>
          <p:cNvSpPr txBox="1"/>
          <p:nvPr/>
        </p:nvSpPr>
        <p:spPr>
          <a:xfrm>
            <a:off x="626069" y="3562756"/>
            <a:ext cx="41528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Operador/</a:t>
            </a:r>
          </a:p>
          <a:p>
            <a:r>
              <a:rPr lang="pt-BR" dirty="0"/>
              <a:t>Usuário</a:t>
            </a:r>
          </a:p>
        </p:txBody>
      </p:sp>
      <p:sp>
        <p:nvSpPr>
          <p:cNvPr id="52" name="CaixaDeTexto 51">
            <a:extLst>
              <a:ext uri="{FF2B5EF4-FFF2-40B4-BE49-F238E27FC236}">
                <a16:creationId xmlns:a16="http://schemas.microsoft.com/office/drawing/2014/main" id="{88DF0CE0-5224-824C-82D1-BF14E2D901B4}"/>
              </a:ext>
            </a:extLst>
          </p:cNvPr>
          <p:cNvSpPr txBox="1"/>
          <p:nvPr/>
        </p:nvSpPr>
        <p:spPr>
          <a:xfrm>
            <a:off x="2495794" y="2930623"/>
            <a:ext cx="41528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Dispositivo de </a:t>
            </a:r>
          </a:p>
          <a:p>
            <a:r>
              <a:rPr lang="pt-BR" dirty="0"/>
              <a:t>Comando</a:t>
            </a:r>
          </a:p>
        </p:txBody>
      </p:sp>
      <p:sp>
        <p:nvSpPr>
          <p:cNvPr id="54" name="CaixaDeTexto 53">
            <a:extLst>
              <a:ext uri="{FF2B5EF4-FFF2-40B4-BE49-F238E27FC236}">
                <a16:creationId xmlns:a16="http://schemas.microsoft.com/office/drawing/2014/main" id="{5881B0DE-6E55-44FA-AC8C-7BA9D14454E3}"/>
              </a:ext>
            </a:extLst>
          </p:cNvPr>
          <p:cNvSpPr txBox="1"/>
          <p:nvPr/>
        </p:nvSpPr>
        <p:spPr>
          <a:xfrm>
            <a:off x="2424915" y="4074125"/>
            <a:ext cx="41528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Dispositivo de </a:t>
            </a:r>
          </a:p>
          <a:p>
            <a:r>
              <a:rPr lang="pt-BR" dirty="0"/>
              <a:t>Monitoração</a:t>
            </a:r>
          </a:p>
        </p:txBody>
      </p:sp>
      <p:sp>
        <p:nvSpPr>
          <p:cNvPr id="55" name="CaixaDeTexto 54">
            <a:extLst>
              <a:ext uri="{FF2B5EF4-FFF2-40B4-BE49-F238E27FC236}">
                <a16:creationId xmlns:a16="http://schemas.microsoft.com/office/drawing/2014/main" id="{8963D443-709A-3E11-BD23-7CFB5B1E5FA8}"/>
              </a:ext>
            </a:extLst>
          </p:cNvPr>
          <p:cNvSpPr txBox="1"/>
          <p:nvPr/>
        </p:nvSpPr>
        <p:spPr>
          <a:xfrm>
            <a:off x="579820" y="2875313"/>
            <a:ext cx="1700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Supervisório</a:t>
            </a:r>
          </a:p>
        </p:txBody>
      </p:sp>
      <p:sp>
        <p:nvSpPr>
          <p:cNvPr id="56" name="CaixaDeTexto 55">
            <a:extLst>
              <a:ext uri="{FF2B5EF4-FFF2-40B4-BE49-F238E27FC236}">
                <a16:creationId xmlns:a16="http://schemas.microsoft.com/office/drawing/2014/main" id="{A4F53F02-490E-9CBC-941D-27BB17DB3D0C}"/>
              </a:ext>
            </a:extLst>
          </p:cNvPr>
          <p:cNvSpPr txBox="1"/>
          <p:nvPr/>
        </p:nvSpPr>
        <p:spPr>
          <a:xfrm>
            <a:off x="4601804" y="3645472"/>
            <a:ext cx="28611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Dispositivo de </a:t>
            </a:r>
          </a:p>
          <a:p>
            <a:r>
              <a:rPr lang="pt-BR" dirty="0"/>
              <a:t>Realização do</a:t>
            </a:r>
          </a:p>
          <a:p>
            <a:r>
              <a:rPr lang="pt-BR" dirty="0"/>
              <a:t>controle </a:t>
            </a:r>
          </a:p>
        </p:txBody>
      </p:sp>
      <p:sp>
        <p:nvSpPr>
          <p:cNvPr id="57" name="CaixaDeTexto 56">
            <a:extLst>
              <a:ext uri="{FF2B5EF4-FFF2-40B4-BE49-F238E27FC236}">
                <a16:creationId xmlns:a16="http://schemas.microsoft.com/office/drawing/2014/main" id="{8FD3AC72-D62F-57FD-1C2A-3963EE4DE616}"/>
              </a:ext>
            </a:extLst>
          </p:cNvPr>
          <p:cNvSpPr txBox="1"/>
          <p:nvPr/>
        </p:nvSpPr>
        <p:spPr>
          <a:xfrm>
            <a:off x="4952909" y="2866634"/>
            <a:ext cx="1700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CLP</a:t>
            </a:r>
          </a:p>
        </p:txBody>
      </p:sp>
      <p:sp>
        <p:nvSpPr>
          <p:cNvPr id="58" name="CaixaDeTexto 57">
            <a:extLst>
              <a:ext uri="{FF2B5EF4-FFF2-40B4-BE49-F238E27FC236}">
                <a16:creationId xmlns:a16="http://schemas.microsoft.com/office/drawing/2014/main" id="{7358E4A1-4918-B530-4595-12CA0FB57FEF}"/>
              </a:ext>
            </a:extLst>
          </p:cNvPr>
          <p:cNvSpPr txBox="1"/>
          <p:nvPr/>
        </p:nvSpPr>
        <p:spPr>
          <a:xfrm>
            <a:off x="6699231" y="2964882"/>
            <a:ext cx="41528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Dispositivo </a:t>
            </a:r>
          </a:p>
          <a:p>
            <a:r>
              <a:rPr lang="pt-BR" dirty="0"/>
              <a:t>Atuador</a:t>
            </a:r>
          </a:p>
        </p:txBody>
      </p:sp>
      <p:sp>
        <p:nvSpPr>
          <p:cNvPr id="59" name="CaixaDeTexto 58">
            <a:extLst>
              <a:ext uri="{FF2B5EF4-FFF2-40B4-BE49-F238E27FC236}">
                <a16:creationId xmlns:a16="http://schemas.microsoft.com/office/drawing/2014/main" id="{70A76F8F-4645-A3EC-3705-A775C4330BEA}"/>
              </a:ext>
            </a:extLst>
          </p:cNvPr>
          <p:cNvSpPr txBox="1"/>
          <p:nvPr/>
        </p:nvSpPr>
        <p:spPr>
          <a:xfrm>
            <a:off x="6874394" y="4034214"/>
            <a:ext cx="41528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Dispositivo </a:t>
            </a:r>
          </a:p>
          <a:p>
            <a:r>
              <a:rPr lang="pt-BR" dirty="0"/>
              <a:t>Sensor</a:t>
            </a:r>
          </a:p>
        </p:txBody>
      </p: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6A68729F-0191-0AD0-E3C8-AEBA124E7079}"/>
              </a:ext>
            </a:extLst>
          </p:cNvPr>
          <p:cNvSpPr txBox="1"/>
          <p:nvPr/>
        </p:nvSpPr>
        <p:spPr>
          <a:xfrm>
            <a:off x="8840097" y="3387883"/>
            <a:ext cx="41528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Objeto de</a:t>
            </a:r>
          </a:p>
          <a:p>
            <a:r>
              <a:rPr lang="pt-BR" dirty="0"/>
              <a:t>Controle</a:t>
            </a:r>
          </a:p>
        </p:txBody>
      </p:sp>
    </p:spTree>
    <p:extLst>
      <p:ext uri="{BB962C8B-B14F-4D97-AF65-F5344CB8AC3E}">
        <p14:creationId xmlns:p14="http://schemas.microsoft.com/office/powerpoint/2010/main" val="4171244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66;p14">
            <a:extLst>
              <a:ext uri="{FF2B5EF4-FFF2-40B4-BE49-F238E27FC236}">
                <a16:creationId xmlns:a16="http://schemas.microsoft.com/office/drawing/2014/main" id="{18DF7F8A-8E8A-4323-9E14-5397962E84AA}"/>
              </a:ext>
            </a:extLst>
          </p:cNvPr>
          <p:cNvSpPr txBox="1"/>
          <p:nvPr/>
        </p:nvSpPr>
        <p:spPr>
          <a:xfrm>
            <a:off x="4742163" y="1366802"/>
            <a:ext cx="5188417" cy="3326430"/>
          </a:xfrm>
          <a:prstGeom prst="rect">
            <a:avLst/>
          </a:prstGeom>
        </p:spPr>
        <p:txBody>
          <a:bodyPr spcFirstLastPara="1" vert="horz" lIns="104775" tIns="52388" rIns="104775" bIns="52388" rtlCol="0" anchorCtr="0">
            <a:normAutofit/>
          </a:bodyPr>
          <a:lstStyle/>
          <a:p>
            <a:pPr marL="523860">
              <a:lnSpc>
                <a:spcPct val="150000"/>
              </a:lnSpc>
              <a:spcBef>
                <a:spcPts val="1146"/>
              </a:spcBef>
              <a:buClr>
                <a:schemeClr val="accent1"/>
              </a:buClr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310A3D0B-7BCA-42F3-84E8-7E199DA7A6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385701"/>
            <a:ext cx="1888444" cy="959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3" name="CaixaDeTexto 52">
            <a:extLst>
              <a:ext uri="{FF2B5EF4-FFF2-40B4-BE49-F238E27FC236}">
                <a16:creationId xmlns:a16="http://schemas.microsoft.com/office/drawing/2014/main" id="{1304797C-570A-A3E1-EE8E-FA81FF8854E9}"/>
              </a:ext>
            </a:extLst>
          </p:cNvPr>
          <p:cNvSpPr txBox="1"/>
          <p:nvPr/>
        </p:nvSpPr>
        <p:spPr>
          <a:xfrm>
            <a:off x="383458" y="902251"/>
            <a:ext cx="9477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Dispositivos utilizados em Sistema de Controle SED</a:t>
            </a:r>
          </a:p>
        </p:txBody>
      </p:sp>
      <p:graphicFrame>
        <p:nvGraphicFramePr>
          <p:cNvPr id="3" name="Tabela 3">
            <a:extLst>
              <a:ext uri="{FF2B5EF4-FFF2-40B4-BE49-F238E27FC236}">
                <a16:creationId xmlns:a16="http://schemas.microsoft.com/office/drawing/2014/main" id="{56980C2F-BEE5-DC25-F668-574DA6F7B4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6287758"/>
              </p:ext>
            </p:extLst>
          </p:nvPr>
        </p:nvGraphicFramePr>
        <p:xfrm>
          <a:off x="1888444" y="1721471"/>
          <a:ext cx="6985000" cy="43682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2500">
                  <a:extLst>
                    <a:ext uri="{9D8B030D-6E8A-4147-A177-3AD203B41FA5}">
                      <a16:colId xmlns:a16="http://schemas.microsoft.com/office/drawing/2014/main" val="402493751"/>
                    </a:ext>
                  </a:extLst>
                </a:gridCol>
                <a:gridCol w="3492500">
                  <a:extLst>
                    <a:ext uri="{9D8B030D-6E8A-4147-A177-3AD203B41FA5}">
                      <a16:colId xmlns:a16="http://schemas.microsoft.com/office/drawing/2014/main" val="16087490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err="1"/>
                        <a:t>Classifição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Dispositivos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4220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Dispositivos de Comando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Botoeiras; chaves rotativas; chaves seccionadoras, etc.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957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Dispositivo de Atuação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Válvulas solenoides; contatores; </a:t>
                      </a:r>
                    </a:p>
                    <a:p>
                      <a:r>
                        <a:rPr lang="pt-BR" dirty="0"/>
                        <a:t>Motores, etc..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1866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Dispositivos Sensores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Chaves fim de curso; potenciômetros; termostatos; tacômetros; </a:t>
                      </a:r>
                      <a:r>
                        <a:rPr lang="pt-BR" dirty="0" err="1"/>
                        <a:t>resolvers</a:t>
                      </a:r>
                      <a:r>
                        <a:rPr lang="pt-BR" dirty="0"/>
                        <a:t>; </a:t>
                      </a:r>
                      <a:r>
                        <a:rPr lang="pt-BR" dirty="0" err="1"/>
                        <a:t>encoders</a:t>
                      </a:r>
                      <a:r>
                        <a:rPr lang="pt-BR" dirty="0"/>
                        <a:t>, etc.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96603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Dispositivo de Monitoração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IHM; supervisórios; lâmpadas; alarmes; displays, etc.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8576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Dispositivo de Realização (Controle)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CLP; circuitos eletrônico; circuitos elétricos, etc.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0185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7028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66;p14">
            <a:extLst>
              <a:ext uri="{FF2B5EF4-FFF2-40B4-BE49-F238E27FC236}">
                <a16:creationId xmlns:a16="http://schemas.microsoft.com/office/drawing/2014/main" id="{18DF7F8A-8E8A-4323-9E14-5397962E84AA}"/>
              </a:ext>
            </a:extLst>
          </p:cNvPr>
          <p:cNvSpPr txBox="1"/>
          <p:nvPr/>
        </p:nvSpPr>
        <p:spPr>
          <a:xfrm>
            <a:off x="4742163" y="1366802"/>
            <a:ext cx="5188417" cy="3326430"/>
          </a:xfrm>
          <a:prstGeom prst="rect">
            <a:avLst/>
          </a:prstGeom>
        </p:spPr>
        <p:txBody>
          <a:bodyPr spcFirstLastPara="1" vert="horz" lIns="104775" tIns="52388" rIns="104775" bIns="52388" rtlCol="0" anchorCtr="0">
            <a:normAutofit/>
          </a:bodyPr>
          <a:lstStyle/>
          <a:p>
            <a:pPr marL="523860">
              <a:lnSpc>
                <a:spcPct val="150000"/>
              </a:lnSpc>
              <a:spcBef>
                <a:spcPts val="1146"/>
              </a:spcBef>
              <a:buClr>
                <a:schemeClr val="accent1"/>
              </a:buClr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CaixaDeTexto 52">
            <a:extLst>
              <a:ext uri="{FF2B5EF4-FFF2-40B4-BE49-F238E27FC236}">
                <a16:creationId xmlns:a16="http://schemas.microsoft.com/office/drawing/2014/main" id="{1304797C-570A-A3E1-EE8E-FA81FF8854E9}"/>
              </a:ext>
            </a:extLst>
          </p:cNvPr>
          <p:cNvSpPr txBox="1"/>
          <p:nvPr/>
        </p:nvSpPr>
        <p:spPr>
          <a:xfrm>
            <a:off x="269158" y="278237"/>
            <a:ext cx="9477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Exercício 1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A5F4065-DB8B-66E1-D536-56CB19CEDA6D}"/>
              </a:ext>
            </a:extLst>
          </p:cNvPr>
          <p:cNvSpPr txBox="1"/>
          <p:nvPr/>
        </p:nvSpPr>
        <p:spPr>
          <a:xfrm>
            <a:off x="706582" y="838223"/>
            <a:ext cx="9477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Sistema de controle para transportador automático de peças. 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0152" y="2153832"/>
            <a:ext cx="6315956" cy="4191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2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66;p14">
            <a:extLst>
              <a:ext uri="{FF2B5EF4-FFF2-40B4-BE49-F238E27FC236}">
                <a16:creationId xmlns:a16="http://schemas.microsoft.com/office/drawing/2014/main" id="{18DF7F8A-8E8A-4323-9E14-5397962E84AA}"/>
              </a:ext>
            </a:extLst>
          </p:cNvPr>
          <p:cNvSpPr txBox="1"/>
          <p:nvPr/>
        </p:nvSpPr>
        <p:spPr>
          <a:xfrm>
            <a:off x="4742163" y="1366802"/>
            <a:ext cx="5188417" cy="3326430"/>
          </a:xfrm>
          <a:prstGeom prst="rect">
            <a:avLst/>
          </a:prstGeom>
        </p:spPr>
        <p:txBody>
          <a:bodyPr spcFirstLastPara="1" vert="horz" lIns="104775" tIns="52388" rIns="104775" bIns="52388" rtlCol="0" anchorCtr="0">
            <a:normAutofit/>
          </a:bodyPr>
          <a:lstStyle/>
          <a:p>
            <a:pPr marL="523860">
              <a:lnSpc>
                <a:spcPct val="150000"/>
              </a:lnSpc>
              <a:spcBef>
                <a:spcPts val="1146"/>
              </a:spcBef>
              <a:buClr>
                <a:schemeClr val="accent1"/>
              </a:buClr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C272623-8FDB-F932-EC12-CD4CD54BFD13}"/>
              </a:ext>
            </a:extLst>
          </p:cNvPr>
          <p:cNvSpPr txBox="1"/>
          <p:nvPr/>
        </p:nvSpPr>
        <p:spPr>
          <a:xfrm>
            <a:off x="187036" y="93518"/>
            <a:ext cx="9566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Descrição do Processo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C18CD1F-746F-390D-2121-BCFAF9140AFF}"/>
              </a:ext>
            </a:extLst>
          </p:cNvPr>
          <p:cNvSpPr txBox="1"/>
          <p:nvPr/>
        </p:nvSpPr>
        <p:spPr>
          <a:xfrm>
            <a:off x="355023" y="1034293"/>
            <a:ext cx="976745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1) O transporte de peças na esteira e a sua retirada são realizados automaticamente, sem a intervenção do operador, a partir do acionamento de uma botoeira (BL1). </a:t>
            </a:r>
          </a:p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2) Acoplado mecanicamente à esteira, um motor elétrico (MT1) é responsável pela movimentação. </a:t>
            </a:r>
          </a:p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3) Um cilindro pneumático de duas vias, comandado por dois solenoides, S1 (que avança o pistão) e S2 (que recua o pistão), é encarregado da retirada das peças da esteira.</a:t>
            </a:r>
          </a:p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4) No final do percurso, há um sensor de fim de curso FC1, que indica o próximo passo do circuito. Ao detectar a peça, um pistão é acionado por uma válvula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solenóide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S1, empurrando o objeto para dentro de uma caixa e, simultaneamente, parando a esteira. 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00380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66;p14">
            <a:extLst>
              <a:ext uri="{FF2B5EF4-FFF2-40B4-BE49-F238E27FC236}">
                <a16:creationId xmlns:a16="http://schemas.microsoft.com/office/drawing/2014/main" id="{18DF7F8A-8E8A-4323-9E14-5397962E84AA}"/>
              </a:ext>
            </a:extLst>
          </p:cNvPr>
          <p:cNvSpPr txBox="1"/>
          <p:nvPr/>
        </p:nvSpPr>
        <p:spPr>
          <a:xfrm>
            <a:off x="4742163" y="1366802"/>
            <a:ext cx="5188417" cy="3326430"/>
          </a:xfrm>
          <a:prstGeom prst="rect">
            <a:avLst/>
          </a:prstGeom>
        </p:spPr>
        <p:txBody>
          <a:bodyPr spcFirstLastPara="1" vert="horz" lIns="104775" tIns="52388" rIns="104775" bIns="52388" rtlCol="0" anchorCtr="0">
            <a:normAutofit/>
          </a:bodyPr>
          <a:lstStyle/>
          <a:p>
            <a:pPr marL="523860">
              <a:lnSpc>
                <a:spcPct val="150000"/>
              </a:lnSpc>
              <a:spcBef>
                <a:spcPts val="1146"/>
              </a:spcBef>
              <a:buClr>
                <a:schemeClr val="accent1"/>
              </a:buClr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C272623-8FDB-F932-EC12-CD4CD54BFD13}"/>
              </a:ext>
            </a:extLst>
          </p:cNvPr>
          <p:cNvSpPr txBox="1"/>
          <p:nvPr/>
        </p:nvSpPr>
        <p:spPr>
          <a:xfrm>
            <a:off x="187036" y="93518"/>
            <a:ext cx="9566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Descrição do Processo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C18CD1F-746F-390D-2121-BCFAF9140AFF}"/>
              </a:ext>
            </a:extLst>
          </p:cNvPr>
          <p:cNvSpPr txBox="1"/>
          <p:nvPr/>
        </p:nvSpPr>
        <p:spPr>
          <a:xfrm>
            <a:off x="438150" y="1267690"/>
            <a:ext cx="976745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dirty="0"/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5) O sistema só continuará com o procedimento de transporte quando a peça cair na caixa, isto é, quando o sensor de fim de curso FC2 for acionado. </a:t>
            </a:r>
          </a:p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6) Nesse momento, a válvula S2 também é acionada para que o pistão volte ao estado de recuo, enquanto a válvula S1 é desligada para permitir esse movimento.</a:t>
            </a:r>
          </a:p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7) A planta também possui um sistema de acionamento e segurança composto por um relé térmico RT1, um botão para ligar o motor BL1, um botão para desligar o motor BLD e um botão de emergência BE1. </a:t>
            </a:r>
          </a:p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743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66;p14">
            <a:extLst>
              <a:ext uri="{FF2B5EF4-FFF2-40B4-BE49-F238E27FC236}">
                <a16:creationId xmlns:a16="http://schemas.microsoft.com/office/drawing/2014/main" id="{18DF7F8A-8E8A-4323-9E14-5397962E84AA}"/>
              </a:ext>
            </a:extLst>
          </p:cNvPr>
          <p:cNvSpPr txBox="1"/>
          <p:nvPr/>
        </p:nvSpPr>
        <p:spPr>
          <a:xfrm>
            <a:off x="4742163" y="1366802"/>
            <a:ext cx="5188417" cy="3326430"/>
          </a:xfrm>
          <a:prstGeom prst="rect">
            <a:avLst/>
          </a:prstGeom>
        </p:spPr>
        <p:txBody>
          <a:bodyPr spcFirstLastPara="1" vert="horz" lIns="104775" tIns="52388" rIns="104775" bIns="52388" rtlCol="0" anchorCtr="0">
            <a:normAutofit/>
          </a:bodyPr>
          <a:lstStyle/>
          <a:p>
            <a:pPr marL="523860">
              <a:lnSpc>
                <a:spcPct val="150000"/>
              </a:lnSpc>
              <a:spcBef>
                <a:spcPts val="1146"/>
              </a:spcBef>
              <a:buClr>
                <a:schemeClr val="accent1"/>
              </a:buClr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CaixaDeTexto 52">
            <a:extLst>
              <a:ext uri="{FF2B5EF4-FFF2-40B4-BE49-F238E27FC236}">
                <a16:creationId xmlns:a16="http://schemas.microsoft.com/office/drawing/2014/main" id="{1304797C-570A-A3E1-EE8E-FA81FF8854E9}"/>
              </a:ext>
            </a:extLst>
          </p:cNvPr>
          <p:cNvSpPr txBox="1"/>
          <p:nvPr/>
        </p:nvSpPr>
        <p:spPr>
          <a:xfrm>
            <a:off x="269158" y="278237"/>
            <a:ext cx="9477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Exercício 1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C272623-8FDB-F932-EC12-CD4CD54BFD13}"/>
              </a:ext>
            </a:extLst>
          </p:cNvPr>
          <p:cNvSpPr txBox="1"/>
          <p:nvPr/>
        </p:nvSpPr>
        <p:spPr>
          <a:xfrm>
            <a:off x="363682" y="1236518"/>
            <a:ext cx="9566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Fluxograma: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6841939-35BA-0E33-36B1-0E5C19E90C79}"/>
              </a:ext>
            </a:extLst>
          </p:cNvPr>
          <p:cNvSpPr txBox="1"/>
          <p:nvPr/>
        </p:nvSpPr>
        <p:spPr>
          <a:xfrm>
            <a:off x="519545" y="2296391"/>
            <a:ext cx="956689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Desenvolva um fluxograma funcional que detalhe o Sistema de controle para o transportador automático de peças apresentado.</a:t>
            </a:r>
          </a:p>
        </p:txBody>
      </p:sp>
    </p:spTree>
    <p:extLst>
      <p:ext uri="{BB962C8B-B14F-4D97-AF65-F5344CB8AC3E}">
        <p14:creationId xmlns:p14="http://schemas.microsoft.com/office/powerpoint/2010/main" val="2225595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66;p14">
            <a:extLst>
              <a:ext uri="{FF2B5EF4-FFF2-40B4-BE49-F238E27FC236}">
                <a16:creationId xmlns:a16="http://schemas.microsoft.com/office/drawing/2014/main" id="{18DF7F8A-8E8A-4323-9E14-5397962E84AA}"/>
              </a:ext>
            </a:extLst>
          </p:cNvPr>
          <p:cNvSpPr txBox="1"/>
          <p:nvPr/>
        </p:nvSpPr>
        <p:spPr>
          <a:xfrm>
            <a:off x="4742163" y="1366802"/>
            <a:ext cx="5188417" cy="3326430"/>
          </a:xfrm>
          <a:prstGeom prst="rect">
            <a:avLst/>
          </a:prstGeom>
        </p:spPr>
        <p:txBody>
          <a:bodyPr spcFirstLastPara="1" vert="horz" lIns="104775" tIns="52388" rIns="104775" bIns="52388" rtlCol="0" anchorCtr="0">
            <a:normAutofit/>
          </a:bodyPr>
          <a:lstStyle/>
          <a:p>
            <a:pPr marL="523860">
              <a:lnSpc>
                <a:spcPct val="150000"/>
              </a:lnSpc>
              <a:spcBef>
                <a:spcPts val="1146"/>
              </a:spcBef>
              <a:buClr>
                <a:schemeClr val="accent1"/>
              </a:buClr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C272623-8FDB-F932-EC12-CD4CD54BFD13}"/>
              </a:ext>
            </a:extLst>
          </p:cNvPr>
          <p:cNvSpPr txBox="1"/>
          <p:nvPr/>
        </p:nvSpPr>
        <p:spPr>
          <a:xfrm>
            <a:off x="363682" y="202743"/>
            <a:ext cx="9566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Fluxograma: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59" y="1366802"/>
            <a:ext cx="3305636" cy="5401429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5818" y="1615005"/>
            <a:ext cx="4686954" cy="3962953"/>
          </a:xfrm>
          <a:prstGeom prst="rect">
            <a:avLst/>
          </a:prstGeom>
        </p:spPr>
      </p:pic>
      <p:cxnSp>
        <p:nvCxnSpPr>
          <p:cNvPr id="7" name="Conector de Seta Reta 6"/>
          <p:cNvCxnSpPr/>
          <p:nvPr/>
        </p:nvCxnSpPr>
        <p:spPr>
          <a:xfrm>
            <a:off x="5954486" y="2253343"/>
            <a:ext cx="0" cy="1959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de Seta Reta 8"/>
          <p:cNvCxnSpPr/>
          <p:nvPr/>
        </p:nvCxnSpPr>
        <p:spPr>
          <a:xfrm>
            <a:off x="8175171" y="2253343"/>
            <a:ext cx="21772" cy="1959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9581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66;p14">
            <a:extLst>
              <a:ext uri="{FF2B5EF4-FFF2-40B4-BE49-F238E27FC236}">
                <a16:creationId xmlns:a16="http://schemas.microsoft.com/office/drawing/2014/main" id="{18DF7F8A-8E8A-4323-9E14-5397962E84AA}"/>
              </a:ext>
            </a:extLst>
          </p:cNvPr>
          <p:cNvSpPr txBox="1"/>
          <p:nvPr/>
        </p:nvSpPr>
        <p:spPr>
          <a:xfrm>
            <a:off x="4742162" y="1344313"/>
            <a:ext cx="5188417" cy="3326430"/>
          </a:xfrm>
          <a:prstGeom prst="rect">
            <a:avLst/>
          </a:prstGeom>
        </p:spPr>
        <p:txBody>
          <a:bodyPr spcFirstLastPara="1" vert="horz" lIns="104775" tIns="52388" rIns="104775" bIns="52388" rtlCol="0" anchorCtr="0">
            <a:normAutofit/>
          </a:bodyPr>
          <a:lstStyle/>
          <a:p>
            <a:pPr marL="523860">
              <a:lnSpc>
                <a:spcPct val="150000"/>
              </a:lnSpc>
              <a:spcBef>
                <a:spcPts val="1146"/>
              </a:spcBef>
              <a:buClr>
                <a:schemeClr val="accent1"/>
              </a:buClr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CF7670E3-859E-40BC-BCCB-20ACFDD19EC6}"/>
              </a:ext>
            </a:extLst>
          </p:cNvPr>
          <p:cNvSpPr/>
          <p:nvPr/>
        </p:nvSpPr>
        <p:spPr>
          <a:xfrm>
            <a:off x="0" y="0"/>
            <a:ext cx="4126880" cy="734536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310A3D0B-7BCA-42F3-84E8-7E199DA7A6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385701"/>
            <a:ext cx="1888444" cy="959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E936DE16-68F8-4B27-8505-BEAD1647AC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352" y="1726356"/>
            <a:ext cx="3686175" cy="3381375"/>
          </a:xfrm>
          <a:prstGeom prst="rect">
            <a:avLst/>
          </a:prstGeom>
        </p:spPr>
      </p:pic>
      <p:sp>
        <p:nvSpPr>
          <p:cNvPr id="19" name="Google Shape;67;p14">
            <a:extLst>
              <a:ext uri="{FF2B5EF4-FFF2-40B4-BE49-F238E27FC236}">
                <a16:creationId xmlns:a16="http://schemas.microsoft.com/office/drawing/2014/main" id="{E9347E8C-FBB2-4414-B3B4-B1D41B8FF76D}"/>
              </a:ext>
            </a:extLst>
          </p:cNvPr>
          <p:cNvSpPr txBox="1"/>
          <p:nvPr/>
        </p:nvSpPr>
        <p:spPr>
          <a:xfrm>
            <a:off x="452636" y="625591"/>
            <a:ext cx="3981885" cy="1100765"/>
          </a:xfrm>
          <a:prstGeom prst="rect">
            <a:avLst/>
          </a:prstGeom>
        </p:spPr>
        <p:txBody>
          <a:bodyPr spcFirstLastPara="1" vert="horz" lIns="104775" tIns="52388" rIns="104775" bIns="52388" rtlCol="0" anchor="t" anchorCtr="0">
            <a:normAutofit/>
          </a:bodyPr>
          <a:lstStyle/>
          <a:p>
            <a:pPr>
              <a:spcBef>
                <a:spcPct val="0"/>
              </a:spcBef>
              <a:spcAft>
                <a:spcPts val="687"/>
              </a:spcAft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Conclusões</a:t>
            </a:r>
          </a:p>
          <a:p>
            <a:pPr>
              <a:spcBef>
                <a:spcPct val="0"/>
              </a:spcBef>
              <a:spcAft>
                <a:spcPts val="687"/>
              </a:spcAft>
            </a:pPr>
            <a:endParaRPr lang="en-US" sz="2292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CaixaDeTexto 4">
            <a:extLst>
              <a:ext uri="{FF2B5EF4-FFF2-40B4-BE49-F238E27FC236}">
                <a16:creationId xmlns:a16="http://schemas.microsoft.com/office/drawing/2014/main" id="{7F6B0CB2-08FD-4C44-974A-312181375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5168" y="319571"/>
            <a:ext cx="2879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pt-BR" sz="2000" b="1" dirty="0"/>
              <a:t>Referência</a:t>
            </a:r>
            <a:endParaRPr lang="pt-BR" altLang="pt-BR" sz="2000" b="1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484CC0D-EB41-C072-BA21-C6BD36A17158}"/>
              </a:ext>
            </a:extLst>
          </p:cNvPr>
          <p:cNvSpPr txBox="1"/>
          <p:nvPr/>
        </p:nvSpPr>
        <p:spPr>
          <a:xfrm>
            <a:off x="4622521" y="5295435"/>
            <a:ext cx="5822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http://professorcesarcosta.com.br/disciplinas/cosed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CDE34F8-9061-D950-8A44-A87E79D30859}"/>
              </a:ext>
            </a:extLst>
          </p:cNvPr>
          <p:cNvSpPr txBox="1"/>
          <p:nvPr/>
        </p:nvSpPr>
        <p:spPr>
          <a:xfrm>
            <a:off x="4227591" y="2106229"/>
            <a:ext cx="62175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Miyagi, Paulo Eigi. Controle programável: Fundamentos do</a:t>
            </a:r>
          </a:p>
          <a:p>
            <a:r>
              <a:rPr lang="pt-BR" sz="2000" dirty="0"/>
              <a:t>Controle de Sistemas a Eventos Discretos. 1.a Edição, São </a:t>
            </a:r>
          </a:p>
          <a:p>
            <a:r>
              <a:rPr lang="pt-BR" sz="2000" dirty="0"/>
              <a:t>Paulo: Blücher, 1996.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EB45F48-3AA3-25F9-B5AD-5165326471CA}"/>
              </a:ext>
            </a:extLst>
          </p:cNvPr>
          <p:cNvSpPr txBox="1"/>
          <p:nvPr/>
        </p:nvSpPr>
        <p:spPr>
          <a:xfrm>
            <a:off x="4434521" y="3746584"/>
            <a:ext cx="59099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http://www.pb.utfpr.edu.br/mt/pdfs/Doutorado/ControleSuperv/apostila.pdf</a:t>
            </a:r>
          </a:p>
        </p:txBody>
      </p:sp>
    </p:spTree>
    <p:extLst>
      <p:ext uri="{BB962C8B-B14F-4D97-AF65-F5344CB8AC3E}">
        <p14:creationId xmlns:p14="http://schemas.microsoft.com/office/powerpoint/2010/main" val="1053243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67;p14">
            <a:extLst>
              <a:ext uri="{FF2B5EF4-FFF2-40B4-BE49-F238E27FC236}">
                <a16:creationId xmlns:a16="http://schemas.microsoft.com/office/drawing/2014/main" id="{99F24CFA-CE53-4157-B4ED-44BA198002DF}"/>
              </a:ext>
            </a:extLst>
          </p:cNvPr>
          <p:cNvSpPr txBox="1"/>
          <p:nvPr/>
        </p:nvSpPr>
        <p:spPr>
          <a:xfrm>
            <a:off x="159436" y="1931660"/>
            <a:ext cx="3981885" cy="523221"/>
          </a:xfrm>
          <a:prstGeom prst="rect">
            <a:avLst/>
          </a:prstGeom>
        </p:spPr>
        <p:txBody>
          <a:bodyPr spcFirstLastPara="1" vert="horz" lIns="104775" tIns="52388" rIns="104775" bIns="52388" rtlCol="0" anchor="t" anchorCtr="0">
            <a:normAutofit lnSpcReduction="10000"/>
          </a:bodyPr>
          <a:lstStyle/>
          <a:p>
            <a:pPr>
              <a:spcBef>
                <a:spcPct val="0"/>
              </a:spcBef>
              <a:spcAft>
                <a:spcPts val="687"/>
              </a:spcAft>
            </a:pP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INTRODUÇÃO</a:t>
            </a:r>
            <a:endParaRPr lang="en-US" sz="2292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0" name="Google Shape;66;p14">
            <a:extLst>
              <a:ext uri="{FF2B5EF4-FFF2-40B4-BE49-F238E27FC236}">
                <a16:creationId xmlns:a16="http://schemas.microsoft.com/office/drawing/2014/main" id="{18DF7F8A-8E8A-4323-9E14-5397962E84AA}"/>
              </a:ext>
            </a:extLst>
          </p:cNvPr>
          <p:cNvSpPr txBox="1"/>
          <p:nvPr/>
        </p:nvSpPr>
        <p:spPr>
          <a:xfrm>
            <a:off x="4742163" y="1366802"/>
            <a:ext cx="5188417" cy="3326430"/>
          </a:xfrm>
          <a:prstGeom prst="rect">
            <a:avLst/>
          </a:prstGeom>
        </p:spPr>
        <p:txBody>
          <a:bodyPr spcFirstLastPara="1" vert="horz" lIns="104775" tIns="52388" rIns="104775" bIns="52388" rtlCol="0" anchorCtr="0">
            <a:normAutofit/>
          </a:bodyPr>
          <a:lstStyle/>
          <a:p>
            <a:pPr marL="523860">
              <a:lnSpc>
                <a:spcPct val="150000"/>
              </a:lnSpc>
              <a:spcBef>
                <a:spcPts val="1146"/>
              </a:spcBef>
              <a:buClr>
                <a:schemeClr val="accent1"/>
              </a:buClr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310A3D0B-7BCA-42F3-84E8-7E199DA7A6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385701"/>
            <a:ext cx="1888444" cy="959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2AD9370A-94F7-DBA0-79BC-6C6B07752F4B}"/>
              </a:ext>
            </a:extLst>
          </p:cNvPr>
          <p:cNvSpPr txBox="1"/>
          <p:nvPr/>
        </p:nvSpPr>
        <p:spPr>
          <a:xfrm>
            <a:off x="297372" y="510377"/>
            <a:ext cx="94779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Sistemas a Eventos Discretos (SED) versus Sistema de Variáveis Continuas (SVC)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8F4A8B7E-A916-7CA8-1E5E-9E8246B64E52}"/>
              </a:ext>
            </a:extLst>
          </p:cNvPr>
          <p:cNvSpPr txBox="1"/>
          <p:nvPr/>
        </p:nvSpPr>
        <p:spPr>
          <a:xfrm>
            <a:off x="742950" y="2328863"/>
            <a:ext cx="85867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Alguns sistemas exigem sua otimização e automação, devido a sua complexidade e custo: </a:t>
            </a:r>
          </a:p>
          <a:p>
            <a:endParaRPr lang="pt-BR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sz="2400" dirty="0"/>
              <a:t>Sistemas de Manufatura;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sz="2400" dirty="0"/>
              <a:t>Robótica;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sz="2400" dirty="0"/>
              <a:t>Supervisão de Trafego;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sz="2400" dirty="0"/>
              <a:t>Logística;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sz="2400" dirty="0"/>
              <a:t>Sistemas Operacionais;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sz="2400" dirty="0"/>
              <a:t>Sistemas de Comunicação;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sz="2400" dirty="0"/>
              <a:t>Sistemas embarcados.</a:t>
            </a:r>
          </a:p>
        </p:txBody>
      </p:sp>
    </p:spTree>
    <p:extLst>
      <p:ext uri="{BB962C8B-B14F-4D97-AF65-F5344CB8AC3E}">
        <p14:creationId xmlns:p14="http://schemas.microsoft.com/office/powerpoint/2010/main" val="435728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66;p14">
            <a:extLst>
              <a:ext uri="{FF2B5EF4-FFF2-40B4-BE49-F238E27FC236}">
                <a16:creationId xmlns:a16="http://schemas.microsoft.com/office/drawing/2014/main" id="{18DF7F8A-8E8A-4323-9E14-5397962E84AA}"/>
              </a:ext>
            </a:extLst>
          </p:cNvPr>
          <p:cNvSpPr txBox="1"/>
          <p:nvPr/>
        </p:nvSpPr>
        <p:spPr>
          <a:xfrm>
            <a:off x="4742163" y="1366802"/>
            <a:ext cx="5188417" cy="3326430"/>
          </a:xfrm>
          <a:prstGeom prst="rect">
            <a:avLst/>
          </a:prstGeom>
        </p:spPr>
        <p:txBody>
          <a:bodyPr spcFirstLastPara="1" vert="horz" lIns="104775" tIns="52388" rIns="104775" bIns="52388" rtlCol="0" anchorCtr="0">
            <a:normAutofit/>
          </a:bodyPr>
          <a:lstStyle/>
          <a:p>
            <a:pPr marL="523860">
              <a:lnSpc>
                <a:spcPct val="150000"/>
              </a:lnSpc>
              <a:spcBef>
                <a:spcPts val="1146"/>
              </a:spcBef>
              <a:buClr>
                <a:schemeClr val="accent1"/>
              </a:buClr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310A3D0B-7BCA-42F3-84E8-7E199DA7A6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385701"/>
            <a:ext cx="1888444" cy="959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2AD9370A-94F7-DBA0-79BC-6C6B07752F4B}"/>
              </a:ext>
            </a:extLst>
          </p:cNvPr>
          <p:cNvSpPr txBox="1"/>
          <p:nvPr/>
        </p:nvSpPr>
        <p:spPr>
          <a:xfrm>
            <a:off x="546920" y="843582"/>
            <a:ext cx="9477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Sistemas a Eventos Discretos (SED)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4507D1E3-FC11-F34C-247F-5C3371EF525A}"/>
              </a:ext>
            </a:extLst>
          </p:cNvPr>
          <p:cNvSpPr txBox="1"/>
          <p:nvPr/>
        </p:nvSpPr>
        <p:spPr>
          <a:xfrm>
            <a:off x="728663" y="1622474"/>
            <a:ext cx="94779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2400" dirty="0"/>
              <a:t>Estes sistemas recebem estímulos do ambiente (eventos): início e o termino de uma tarefa, leitura de um sensor, etc.;</a:t>
            </a:r>
          </a:p>
          <a:p>
            <a:endParaRPr lang="pt-BR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2400" dirty="0"/>
              <a:t>Estes eventos são discretos no tempo, o que caracteriza os </a:t>
            </a:r>
            <a:r>
              <a:rPr lang="pt-BR" sz="2400" b="1" dirty="0"/>
              <a:t>Sistemas a Eventos Discretos</a:t>
            </a:r>
            <a:r>
              <a:rPr lang="pt-BR" sz="2400" dirty="0"/>
              <a:t>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2400" dirty="0"/>
              <a:t>Não é possível resolvê-los pela teoria clássica de controle. </a:t>
            </a:r>
          </a:p>
        </p:txBody>
      </p:sp>
    </p:spTree>
    <p:extLst>
      <p:ext uri="{BB962C8B-B14F-4D97-AF65-F5344CB8AC3E}">
        <p14:creationId xmlns:p14="http://schemas.microsoft.com/office/powerpoint/2010/main" val="598105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66;p14">
            <a:extLst>
              <a:ext uri="{FF2B5EF4-FFF2-40B4-BE49-F238E27FC236}">
                <a16:creationId xmlns:a16="http://schemas.microsoft.com/office/drawing/2014/main" id="{18DF7F8A-8E8A-4323-9E14-5397962E84AA}"/>
              </a:ext>
            </a:extLst>
          </p:cNvPr>
          <p:cNvSpPr txBox="1"/>
          <p:nvPr/>
        </p:nvSpPr>
        <p:spPr>
          <a:xfrm>
            <a:off x="4742163" y="1366802"/>
            <a:ext cx="5188417" cy="3326430"/>
          </a:xfrm>
          <a:prstGeom prst="rect">
            <a:avLst/>
          </a:prstGeom>
        </p:spPr>
        <p:txBody>
          <a:bodyPr spcFirstLastPara="1" vert="horz" lIns="104775" tIns="52388" rIns="104775" bIns="52388" rtlCol="0" anchorCtr="0">
            <a:normAutofit/>
          </a:bodyPr>
          <a:lstStyle/>
          <a:p>
            <a:pPr marL="523860">
              <a:lnSpc>
                <a:spcPct val="150000"/>
              </a:lnSpc>
              <a:spcBef>
                <a:spcPts val="1146"/>
              </a:spcBef>
              <a:buClr>
                <a:schemeClr val="accent1"/>
              </a:buClr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310A3D0B-7BCA-42F3-84E8-7E199DA7A6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385701"/>
            <a:ext cx="1888444" cy="959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2AD9370A-94F7-DBA0-79BC-6C6B07752F4B}"/>
              </a:ext>
            </a:extLst>
          </p:cNvPr>
          <p:cNvSpPr txBox="1"/>
          <p:nvPr/>
        </p:nvSpPr>
        <p:spPr>
          <a:xfrm>
            <a:off x="546920" y="843582"/>
            <a:ext cx="9477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Sistemas a Eventos Discretos (SED)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23F5026-82AB-619E-73E4-BA6A03E21911}"/>
              </a:ext>
            </a:extLst>
          </p:cNvPr>
          <p:cNvSpPr txBox="1"/>
          <p:nvPr/>
        </p:nvSpPr>
        <p:spPr>
          <a:xfrm>
            <a:off x="742950" y="2257425"/>
            <a:ext cx="87725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sz="2400" dirty="0"/>
              <a:t>São sistemas dinâmicos, que evoluem de acordo com a  ocorrência abrupta de eventos  físicos, em intervalos de tempo, em geral, irregulares e desconhecidos.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BD62F687-A03D-DC4B-D83B-62C6A5C8B4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5700" y="3887609"/>
            <a:ext cx="4352925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608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66;p14">
            <a:extLst>
              <a:ext uri="{FF2B5EF4-FFF2-40B4-BE49-F238E27FC236}">
                <a16:creationId xmlns:a16="http://schemas.microsoft.com/office/drawing/2014/main" id="{18DF7F8A-8E8A-4323-9E14-5397962E84AA}"/>
              </a:ext>
            </a:extLst>
          </p:cNvPr>
          <p:cNvSpPr txBox="1"/>
          <p:nvPr/>
        </p:nvSpPr>
        <p:spPr>
          <a:xfrm>
            <a:off x="4742163" y="1366802"/>
            <a:ext cx="5188417" cy="3326430"/>
          </a:xfrm>
          <a:prstGeom prst="rect">
            <a:avLst/>
          </a:prstGeom>
        </p:spPr>
        <p:txBody>
          <a:bodyPr spcFirstLastPara="1" vert="horz" lIns="104775" tIns="52388" rIns="104775" bIns="52388" rtlCol="0" anchorCtr="0">
            <a:normAutofit/>
          </a:bodyPr>
          <a:lstStyle/>
          <a:p>
            <a:pPr marL="523860">
              <a:lnSpc>
                <a:spcPct val="150000"/>
              </a:lnSpc>
              <a:spcBef>
                <a:spcPts val="1146"/>
              </a:spcBef>
              <a:buClr>
                <a:schemeClr val="accent1"/>
              </a:buClr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310A3D0B-7BCA-42F3-84E8-7E199DA7A6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385701"/>
            <a:ext cx="1888444" cy="959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2AD9370A-94F7-DBA0-79BC-6C6B07752F4B}"/>
              </a:ext>
            </a:extLst>
          </p:cNvPr>
          <p:cNvSpPr txBox="1"/>
          <p:nvPr/>
        </p:nvSpPr>
        <p:spPr>
          <a:xfrm>
            <a:off x="546920" y="843582"/>
            <a:ext cx="9477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Sistemas a Eventos Discretos (SED)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AAA47F43-48E9-B6A3-4BD6-B110306A6DE9}"/>
              </a:ext>
            </a:extLst>
          </p:cNvPr>
          <p:cNvSpPr txBox="1"/>
          <p:nvPr/>
        </p:nvSpPr>
        <p:spPr>
          <a:xfrm>
            <a:off x="756754" y="1514709"/>
            <a:ext cx="9058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Exemplos de Sistemas a Eventos Discretos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28675AF-EA1C-949C-F2EB-2A709D8F3A6A}"/>
              </a:ext>
            </a:extLst>
          </p:cNvPr>
          <p:cNvSpPr txBox="1"/>
          <p:nvPr/>
        </p:nvSpPr>
        <p:spPr>
          <a:xfrm>
            <a:off x="991694" y="2263565"/>
            <a:ext cx="75009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I. Sistemas de Filas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014C4D4-14BC-FF4A-AB2B-6BEDE37A4BA8}"/>
              </a:ext>
            </a:extLst>
          </p:cNvPr>
          <p:cNvSpPr txBox="1"/>
          <p:nvPr/>
        </p:nvSpPr>
        <p:spPr>
          <a:xfrm>
            <a:off x="991694" y="2928787"/>
            <a:ext cx="5543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II. Sistemas de Computação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2FC80A4-F01B-2760-CBA1-A4DDAA9C531C}"/>
              </a:ext>
            </a:extLst>
          </p:cNvPr>
          <p:cNvSpPr txBox="1"/>
          <p:nvPr/>
        </p:nvSpPr>
        <p:spPr>
          <a:xfrm>
            <a:off x="1041700" y="3661273"/>
            <a:ext cx="54435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III. Sistemas de Comunicação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9582E9B-945E-3BA7-6E8A-6E89701D4655}"/>
              </a:ext>
            </a:extLst>
          </p:cNvPr>
          <p:cNvSpPr txBox="1"/>
          <p:nvPr/>
        </p:nvSpPr>
        <p:spPr>
          <a:xfrm>
            <a:off x="1041699" y="4333345"/>
            <a:ext cx="63714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IV. </a:t>
            </a:r>
            <a:r>
              <a:rPr lang="pt-BR" sz="2400" dirty="0" smtClean="0"/>
              <a:t>Controle Industria - Sistemas </a:t>
            </a:r>
            <a:r>
              <a:rPr lang="pt-BR" sz="2400" dirty="0"/>
              <a:t>de Manufatura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954B66E6-E340-65D9-5C8E-29085223F43D}"/>
              </a:ext>
            </a:extLst>
          </p:cNvPr>
          <p:cNvSpPr txBox="1"/>
          <p:nvPr/>
        </p:nvSpPr>
        <p:spPr>
          <a:xfrm>
            <a:off x="991694" y="5059632"/>
            <a:ext cx="68281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V. Sistemas de Trafego</a:t>
            </a:r>
          </a:p>
        </p:txBody>
      </p:sp>
    </p:spTree>
    <p:extLst>
      <p:ext uri="{BB962C8B-B14F-4D97-AF65-F5344CB8AC3E}">
        <p14:creationId xmlns:p14="http://schemas.microsoft.com/office/powerpoint/2010/main" val="4094826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66;p14">
            <a:extLst>
              <a:ext uri="{FF2B5EF4-FFF2-40B4-BE49-F238E27FC236}">
                <a16:creationId xmlns:a16="http://schemas.microsoft.com/office/drawing/2014/main" id="{18DF7F8A-8E8A-4323-9E14-5397962E84AA}"/>
              </a:ext>
            </a:extLst>
          </p:cNvPr>
          <p:cNvSpPr txBox="1"/>
          <p:nvPr/>
        </p:nvSpPr>
        <p:spPr>
          <a:xfrm>
            <a:off x="4742163" y="1366802"/>
            <a:ext cx="5188417" cy="3326430"/>
          </a:xfrm>
          <a:prstGeom prst="rect">
            <a:avLst/>
          </a:prstGeom>
        </p:spPr>
        <p:txBody>
          <a:bodyPr spcFirstLastPara="1" vert="horz" lIns="104775" tIns="52388" rIns="104775" bIns="52388" rtlCol="0" anchorCtr="0">
            <a:normAutofit/>
          </a:bodyPr>
          <a:lstStyle/>
          <a:p>
            <a:pPr marL="523860">
              <a:lnSpc>
                <a:spcPct val="150000"/>
              </a:lnSpc>
              <a:spcBef>
                <a:spcPts val="1146"/>
              </a:spcBef>
              <a:buClr>
                <a:schemeClr val="accent1"/>
              </a:buClr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310A3D0B-7BCA-42F3-84E8-7E199DA7A6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385701"/>
            <a:ext cx="1888444" cy="959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2AD9370A-94F7-DBA0-79BC-6C6B07752F4B}"/>
              </a:ext>
            </a:extLst>
          </p:cNvPr>
          <p:cNvSpPr txBox="1"/>
          <p:nvPr/>
        </p:nvSpPr>
        <p:spPr>
          <a:xfrm>
            <a:off x="546920" y="843582"/>
            <a:ext cx="9477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Sistemas de Variáveis Continuas (SVC)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670FE503-CE9C-341D-907C-B0341C1D3FDC}"/>
              </a:ext>
            </a:extLst>
          </p:cNvPr>
          <p:cNvSpPr txBox="1"/>
          <p:nvPr/>
        </p:nvSpPr>
        <p:spPr>
          <a:xfrm>
            <a:off x="671513" y="2071688"/>
            <a:ext cx="93533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sz="2400" dirty="0"/>
              <a:t>No controle SVC as teorias de Controle Robusto e Controle Moderno são amplamente aplicadas.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121A984-3EAD-F33E-6DAF-A3DAC1CC3C44}"/>
              </a:ext>
            </a:extLst>
          </p:cNvPr>
          <p:cNvSpPr txBox="1"/>
          <p:nvPr/>
        </p:nvSpPr>
        <p:spPr>
          <a:xfrm>
            <a:off x="814388" y="3414713"/>
            <a:ext cx="93533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sz="2400" dirty="0"/>
              <a:t>Os sistema de variáveis contínuas são tratados pela Teoria de Controle clássica, equações diferencias, transformada de Laplace, etc.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BFC6FF5C-703B-4D69-E54B-45BF78343FAF}"/>
              </a:ext>
            </a:extLst>
          </p:cNvPr>
          <p:cNvSpPr txBox="1"/>
          <p:nvPr/>
        </p:nvSpPr>
        <p:spPr>
          <a:xfrm>
            <a:off x="814388" y="4693232"/>
            <a:ext cx="92104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sz="2400" dirty="0"/>
              <a:t>No controle SCV, o objeto geralmente corresponde a igualar o valor de uma certa variável física (variável de controle) a um valor de referencia (set point).</a:t>
            </a:r>
          </a:p>
        </p:txBody>
      </p:sp>
    </p:spTree>
    <p:extLst>
      <p:ext uri="{BB962C8B-B14F-4D97-AF65-F5344CB8AC3E}">
        <p14:creationId xmlns:p14="http://schemas.microsoft.com/office/powerpoint/2010/main" val="2781191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66;p14">
            <a:extLst>
              <a:ext uri="{FF2B5EF4-FFF2-40B4-BE49-F238E27FC236}">
                <a16:creationId xmlns:a16="http://schemas.microsoft.com/office/drawing/2014/main" id="{18DF7F8A-8E8A-4323-9E14-5397962E84AA}"/>
              </a:ext>
            </a:extLst>
          </p:cNvPr>
          <p:cNvSpPr txBox="1"/>
          <p:nvPr/>
        </p:nvSpPr>
        <p:spPr>
          <a:xfrm>
            <a:off x="4742163" y="1366802"/>
            <a:ext cx="5188417" cy="3326430"/>
          </a:xfrm>
          <a:prstGeom prst="rect">
            <a:avLst/>
          </a:prstGeom>
        </p:spPr>
        <p:txBody>
          <a:bodyPr spcFirstLastPara="1" vert="horz" lIns="104775" tIns="52388" rIns="104775" bIns="52388" rtlCol="0" anchorCtr="0">
            <a:normAutofit/>
          </a:bodyPr>
          <a:lstStyle/>
          <a:p>
            <a:pPr marL="523860">
              <a:lnSpc>
                <a:spcPct val="150000"/>
              </a:lnSpc>
              <a:spcBef>
                <a:spcPts val="1146"/>
              </a:spcBef>
              <a:buClr>
                <a:schemeClr val="accent1"/>
              </a:buClr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310A3D0B-7BCA-42F3-84E8-7E199DA7A6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426245" y="78805"/>
            <a:ext cx="1888444" cy="959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2AD9370A-94F7-DBA0-79BC-6C6B07752F4B}"/>
              </a:ext>
            </a:extLst>
          </p:cNvPr>
          <p:cNvSpPr txBox="1"/>
          <p:nvPr/>
        </p:nvSpPr>
        <p:spPr>
          <a:xfrm>
            <a:off x="546920" y="560144"/>
            <a:ext cx="9477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Sistemas de Variáveis Continuas (SVC)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17FA82E-5BDC-0216-6019-EFC4B4995B1F}"/>
              </a:ext>
            </a:extLst>
          </p:cNvPr>
          <p:cNvSpPr txBox="1"/>
          <p:nvPr/>
        </p:nvSpPr>
        <p:spPr>
          <a:xfrm>
            <a:off x="546920" y="1429638"/>
            <a:ext cx="9477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sz="2400" dirty="0"/>
              <a:t>Os sistemas a eventos discretos, entendidos segundo a figura 2.1 anterior, contrastam com os sistemas dinâmicos a variáveis contínuas (SVC) descritos por equações diferenciais 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7D3D542-8DC9-FCB6-6DB2-177341A30BDB}"/>
              </a:ext>
            </a:extLst>
          </p:cNvPr>
          <p:cNvSpPr txBox="1"/>
          <p:nvPr/>
        </p:nvSpPr>
        <p:spPr>
          <a:xfrm>
            <a:off x="546920" y="2913405"/>
            <a:ext cx="93836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sz="2400" dirty="0"/>
              <a:t>É instrutivo  comparar a trajetória típica de um SED, apresentada na figura 2.1, com a de um sistema dinâmico de variáveis contínuas (SVC), apresentada na figura 2.2 a seguir.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DA8416A-2651-DF7B-8BA3-F18C0D41B5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2589" y="4478672"/>
            <a:ext cx="5372100" cy="234315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8B6B57D8-EA8B-CF42-CD6F-94C94ED960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7619" y="4508744"/>
            <a:ext cx="4352925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041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66;p14">
            <a:extLst>
              <a:ext uri="{FF2B5EF4-FFF2-40B4-BE49-F238E27FC236}">
                <a16:creationId xmlns:a16="http://schemas.microsoft.com/office/drawing/2014/main" id="{18DF7F8A-8E8A-4323-9E14-5397962E84AA}"/>
              </a:ext>
            </a:extLst>
          </p:cNvPr>
          <p:cNvSpPr txBox="1"/>
          <p:nvPr/>
        </p:nvSpPr>
        <p:spPr>
          <a:xfrm>
            <a:off x="4742163" y="1366802"/>
            <a:ext cx="5188417" cy="3326430"/>
          </a:xfrm>
          <a:prstGeom prst="rect">
            <a:avLst/>
          </a:prstGeom>
        </p:spPr>
        <p:txBody>
          <a:bodyPr spcFirstLastPara="1" vert="horz" lIns="104775" tIns="52388" rIns="104775" bIns="52388" rtlCol="0" anchorCtr="0">
            <a:normAutofit/>
          </a:bodyPr>
          <a:lstStyle/>
          <a:p>
            <a:pPr marL="523860">
              <a:lnSpc>
                <a:spcPct val="150000"/>
              </a:lnSpc>
              <a:spcBef>
                <a:spcPts val="1146"/>
              </a:spcBef>
              <a:buClr>
                <a:schemeClr val="accent1"/>
              </a:buClr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310A3D0B-7BCA-42F3-84E8-7E199DA7A6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385701"/>
            <a:ext cx="1888444" cy="959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2AD9370A-94F7-DBA0-79BC-6C6B07752F4B}"/>
              </a:ext>
            </a:extLst>
          </p:cNvPr>
          <p:cNvSpPr txBox="1"/>
          <p:nvPr/>
        </p:nvSpPr>
        <p:spPr>
          <a:xfrm>
            <a:off x="546920" y="560144"/>
            <a:ext cx="9477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Conceitos Fundamentais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1FB059C-5143-E065-16C0-AB6E948D0974}"/>
              </a:ext>
            </a:extLst>
          </p:cNvPr>
          <p:cNvSpPr txBox="1"/>
          <p:nvPr/>
        </p:nvSpPr>
        <p:spPr>
          <a:xfrm>
            <a:off x="546920" y="1657350"/>
            <a:ext cx="92257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pt-BR" sz="2400" dirty="0"/>
              <a:t>O Controle pode ser definido como a “</a:t>
            </a:r>
            <a:r>
              <a:rPr lang="pt-BR" sz="2400" b="1" dirty="0"/>
              <a:t>aplicação de uma ação pré-planejada para que aquilo que se considera como objeto de controle atinja certos objetivos</a:t>
            </a:r>
            <a:r>
              <a:rPr lang="pt-BR" sz="2400" dirty="0"/>
              <a:t>”.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0535CF3-3E50-0823-4687-785DE8D68711}"/>
              </a:ext>
            </a:extLst>
          </p:cNvPr>
          <p:cNvSpPr txBox="1"/>
          <p:nvPr/>
        </p:nvSpPr>
        <p:spPr>
          <a:xfrm>
            <a:off x="1485900" y="3429000"/>
            <a:ext cx="1888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SVC</a:t>
            </a:r>
          </a:p>
        </p:txBody>
      </p:sp>
      <p:sp>
        <p:nvSpPr>
          <p:cNvPr id="7" name="Seta: para a Direita 6">
            <a:extLst>
              <a:ext uri="{FF2B5EF4-FFF2-40B4-BE49-F238E27FC236}">
                <a16:creationId xmlns:a16="http://schemas.microsoft.com/office/drawing/2014/main" id="{1549378A-CE38-78EA-8E48-60F6601D941F}"/>
              </a:ext>
            </a:extLst>
          </p:cNvPr>
          <p:cNvSpPr/>
          <p:nvPr/>
        </p:nvSpPr>
        <p:spPr>
          <a:xfrm>
            <a:off x="2343150" y="3555892"/>
            <a:ext cx="800100" cy="2795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C8C8BE2D-C867-D112-3CD1-E2687D8471C5}"/>
              </a:ext>
            </a:extLst>
          </p:cNvPr>
          <p:cNvSpPr/>
          <p:nvPr/>
        </p:nvSpPr>
        <p:spPr>
          <a:xfrm>
            <a:off x="3372452" y="3197538"/>
            <a:ext cx="3857022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ACDEFD3F-FF63-AA70-092C-6CD6BE926123}"/>
              </a:ext>
            </a:extLst>
          </p:cNvPr>
          <p:cNvSpPr txBox="1"/>
          <p:nvPr/>
        </p:nvSpPr>
        <p:spPr>
          <a:xfrm>
            <a:off x="3666482" y="3369251"/>
            <a:ext cx="30146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Igualar a variável de controle ao Set Point.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A0FCB08B-2DB0-1CD5-21E3-396F43AD3BA1}"/>
              </a:ext>
            </a:extLst>
          </p:cNvPr>
          <p:cNvSpPr txBox="1"/>
          <p:nvPr/>
        </p:nvSpPr>
        <p:spPr>
          <a:xfrm>
            <a:off x="1611994" y="5029550"/>
            <a:ext cx="1888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SED</a:t>
            </a:r>
          </a:p>
        </p:txBody>
      </p:sp>
      <p:sp>
        <p:nvSpPr>
          <p:cNvPr id="13" name="Seta: para a Direita 12">
            <a:extLst>
              <a:ext uri="{FF2B5EF4-FFF2-40B4-BE49-F238E27FC236}">
                <a16:creationId xmlns:a16="http://schemas.microsoft.com/office/drawing/2014/main" id="{414B24B2-01D2-35A1-C1B7-B5AA66799185}"/>
              </a:ext>
            </a:extLst>
          </p:cNvPr>
          <p:cNvSpPr/>
          <p:nvPr/>
        </p:nvSpPr>
        <p:spPr>
          <a:xfrm>
            <a:off x="2343150" y="5151390"/>
            <a:ext cx="800100" cy="2795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38FA82E4-C7CB-C9C2-0B89-947475E5F7D3}"/>
              </a:ext>
            </a:extLst>
          </p:cNvPr>
          <p:cNvSpPr/>
          <p:nvPr/>
        </p:nvSpPr>
        <p:spPr>
          <a:xfrm>
            <a:off x="3370561" y="4830764"/>
            <a:ext cx="3858913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5DED13DB-A44B-ABA4-2D5C-0D957265E865}"/>
              </a:ext>
            </a:extLst>
          </p:cNvPr>
          <p:cNvSpPr txBox="1"/>
          <p:nvPr/>
        </p:nvSpPr>
        <p:spPr>
          <a:xfrm>
            <a:off x="3500438" y="4838745"/>
            <a:ext cx="40661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Executar as operações </a:t>
            </a:r>
          </a:p>
          <a:p>
            <a:r>
              <a:rPr lang="pt-BR" sz="2400" dirty="0"/>
              <a:t>Conforme um procedimento </a:t>
            </a:r>
          </a:p>
          <a:p>
            <a:r>
              <a:rPr lang="pt-BR" sz="2400" dirty="0"/>
              <a:t>Pré- definido.</a:t>
            </a:r>
          </a:p>
        </p:txBody>
      </p:sp>
    </p:spTree>
    <p:extLst>
      <p:ext uri="{BB962C8B-B14F-4D97-AF65-F5344CB8AC3E}">
        <p14:creationId xmlns:p14="http://schemas.microsoft.com/office/powerpoint/2010/main" val="385285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66;p14">
            <a:extLst>
              <a:ext uri="{FF2B5EF4-FFF2-40B4-BE49-F238E27FC236}">
                <a16:creationId xmlns:a16="http://schemas.microsoft.com/office/drawing/2014/main" id="{18DF7F8A-8E8A-4323-9E14-5397962E84AA}"/>
              </a:ext>
            </a:extLst>
          </p:cNvPr>
          <p:cNvSpPr txBox="1"/>
          <p:nvPr/>
        </p:nvSpPr>
        <p:spPr>
          <a:xfrm>
            <a:off x="4742163" y="1366802"/>
            <a:ext cx="5188417" cy="3326430"/>
          </a:xfrm>
          <a:prstGeom prst="rect">
            <a:avLst/>
          </a:prstGeom>
        </p:spPr>
        <p:txBody>
          <a:bodyPr spcFirstLastPara="1" vert="horz" lIns="104775" tIns="52388" rIns="104775" bIns="52388" rtlCol="0" anchorCtr="0">
            <a:normAutofit/>
          </a:bodyPr>
          <a:lstStyle/>
          <a:p>
            <a:pPr marL="523860">
              <a:lnSpc>
                <a:spcPct val="150000"/>
              </a:lnSpc>
              <a:spcBef>
                <a:spcPts val="1146"/>
              </a:spcBef>
              <a:buClr>
                <a:schemeClr val="accent1"/>
              </a:buClr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310A3D0B-7BCA-42F3-84E8-7E199DA7A6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385701"/>
            <a:ext cx="1888444" cy="959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Elipse 2">
            <a:extLst>
              <a:ext uri="{FF2B5EF4-FFF2-40B4-BE49-F238E27FC236}">
                <a16:creationId xmlns:a16="http://schemas.microsoft.com/office/drawing/2014/main" id="{710FD916-55F6-4ADE-41E2-F3DED61728F7}"/>
              </a:ext>
            </a:extLst>
          </p:cNvPr>
          <p:cNvSpPr/>
          <p:nvPr/>
        </p:nvSpPr>
        <p:spPr>
          <a:xfrm>
            <a:off x="1115961" y="2910348"/>
            <a:ext cx="639097" cy="66859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E4B4A72-61B8-3EDD-AC8C-FBF5B11B8D2E}"/>
              </a:ext>
            </a:extLst>
          </p:cNvPr>
          <p:cNvSpPr txBox="1"/>
          <p:nvPr/>
        </p:nvSpPr>
        <p:spPr>
          <a:xfrm>
            <a:off x="2516106" y="2910348"/>
            <a:ext cx="1413944" cy="66859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F52C2AF-3575-EA8F-369E-3BA07C4C6515}"/>
              </a:ext>
            </a:extLst>
          </p:cNvPr>
          <p:cNvSpPr txBox="1"/>
          <p:nvPr/>
        </p:nvSpPr>
        <p:spPr>
          <a:xfrm>
            <a:off x="4697918" y="2930012"/>
            <a:ext cx="1413944" cy="66859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AF9D2B9-3736-6B6A-F630-9D794A1A10C9}"/>
              </a:ext>
            </a:extLst>
          </p:cNvPr>
          <p:cNvSpPr txBox="1"/>
          <p:nvPr/>
        </p:nvSpPr>
        <p:spPr>
          <a:xfrm>
            <a:off x="6904309" y="2930012"/>
            <a:ext cx="1413944" cy="66859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63B86478-3034-957B-EFF7-9D079772FF09}"/>
              </a:ext>
            </a:extLst>
          </p:cNvPr>
          <p:cNvSpPr txBox="1"/>
          <p:nvPr/>
        </p:nvSpPr>
        <p:spPr>
          <a:xfrm>
            <a:off x="3627152" y="4321153"/>
            <a:ext cx="1413944" cy="66859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cxnSp>
        <p:nvCxnSpPr>
          <p:cNvPr id="24" name="Conector reto 23">
            <a:extLst>
              <a:ext uri="{FF2B5EF4-FFF2-40B4-BE49-F238E27FC236}">
                <a16:creationId xmlns:a16="http://schemas.microsoft.com/office/drawing/2014/main" id="{17A6FB0E-906A-DA88-E3F0-D3899E28E690}"/>
              </a:ext>
            </a:extLst>
          </p:cNvPr>
          <p:cNvCxnSpPr>
            <a:cxnSpLocks/>
          </p:cNvCxnSpPr>
          <p:nvPr/>
        </p:nvCxnSpPr>
        <p:spPr>
          <a:xfrm flipH="1">
            <a:off x="1398637" y="4657148"/>
            <a:ext cx="2234938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de Seta Reta 25">
            <a:extLst>
              <a:ext uri="{FF2B5EF4-FFF2-40B4-BE49-F238E27FC236}">
                <a16:creationId xmlns:a16="http://schemas.microsoft.com/office/drawing/2014/main" id="{DB5AC8E2-6535-9257-3814-883A53D98781}"/>
              </a:ext>
            </a:extLst>
          </p:cNvPr>
          <p:cNvCxnSpPr/>
          <p:nvPr/>
        </p:nvCxnSpPr>
        <p:spPr>
          <a:xfrm flipV="1">
            <a:off x="1425676" y="3636597"/>
            <a:ext cx="0" cy="102055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de Seta Reta 29">
            <a:extLst>
              <a:ext uri="{FF2B5EF4-FFF2-40B4-BE49-F238E27FC236}">
                <a16:creationId xmlns:a16="http://schemas.microsoft.com/office/drawing/2014/main" id="{37535F9B-5DE4-E1C2-7DE5-AF7615E17FBD}"/>
              </a:ext>
            </a:extLst>
          </p:cNvPr>
          <p:cNvCxnSpPr>
            <a:endCxn id="9" idx="3"/>
          </p:cNvCxnSpPr>
          <p:nvPr/>
        </p:nvCxnSpPr>
        <p:spPr>
          <a:xfrm flipH="1">
            <a:off x="5041096" y="4655450"/>
            <a:ext cx="3877875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de Seta Reta 31">
            <a:extLst>
              <a:ext uri="{FF2B5EF4-FFF2-40B4-BE49-F238E27FC236}">
                <a16:creationId xmlns:a16="http://schemas.microsoft.com/office/drawing/2014/main" id="{793248B1-BF28-416A-D197-1656B1B8651A}"/>
              </a:ext>
            </a:extLst>
          </p:cNvPr>
          <p:cNvCxnSpPr>
            <a:endCxn id="3" idx="2"/>
          </p:cNvCxnSpPr>
          <p:nvPr/>
        </p:nvCxnSpPr>
        <p:spPr>
          <a:xfrm>
            <a:off x="383458" y="3244645"/>
            <a:ext cx="73250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de Seta Reta 34">
            <a:extLst>
              <a:ext uri="{FF2B5EF4-FFF2-40B4-BE49-F238E27FC236}">
                <a16:creationId xmlns:a16="http://schemas.microsoft.com/office/drawing/2014/main" id="{C5DDDA36-B5AC-E9EB-D47B-8647ECB86EB7}"/>
              </a:ext>
            </a:extLst>
          </p:cNvPr>
          <p:cNvCxnSpPr/>
          <p:nvPr/>
        </p:nvCxnSpPr>
        <p:spPr>
          <a:xfrm>
            <a:off x="1783603" y="3244645"/>
            <a:ext cx="73250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de Seta Reta 35">
            <a:extLst>
              <a:ext uri="{FF2B5EF4-FFF2-40B4-BE49-F238E27FC236}">
                <a16:creationId xmlns:a16="http://schemas.microsoft.com/office/drawing/2014/main" id="{86A4CD96-9472-7BF8-6DEA-E4B56532DA01}"/>
              </a:ext>
            </a:extLst>
          </p:cNvPr>
          <p:cNvCxnSpPr/>
          <p:nvPr/>
        </p:nvCxnSpPr>
        <p:spPr>
          <a:xfrm>
            <a:off x="3967872" y="3244645"/>
            <a:ext cx="73250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de Seta Reta 36">
            <a:extLst>
              <a:ext uri="{FF2B5EF4-FFF2-40B4-BE49-F238E27FC236}">
                <a16:creationId xmlns:a16="http://schemas.microsoft.com/office/drawing/2014/main" id="{2D1D0A22-F5E0-7269-8B6B-93C698DF2C0F}"/>
              </a:ext>
            </a:extLst>
          </p:cNvPr>
          <p:cNvCxnSpPr/>
          <p:nvPr/>
        </p:nvCxnSpPr>
        <p:spPr>
          <a:xfrm>
            <a:off x="6171806" y="3244645"/>
            <a:ext cx="73250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de Seta Reta 37">
            <a:extLst>
              <a:ext uri="{FF2B5EF4-FFF2-40B4-BE49-F238E27FC236}">
                <a16:creationId xmlns:a16="http://schemas.microsoft.com/office/drawing/2014/main" id="{913F5A86-18A2-264C-8A75-3924E807954C}"/>
              </a:ext>
            </a:extLst>
          </p:cNvPr>
          <p:cNvCxnSpPr>
            <a:cxnSpLocks/>
          </p:cNvCxnSpPr>
          <p:nvPr/>
        </p:nvCxnSpPr>
        <p:spPr>
          <a:xfrm>
            <a:off x="8318253" y="3244645"/>
            <a:ext cx="1376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>
            <a:extLst>
              <a:ext uri="{FF2B5EF4-FFF2-40B4-BE49-F238E27FC236}">
                <a16:creationId xmlns:a16="http://schemas.microsoft.com/office/drawing/2014/main" id="{FF14C017-31BF-F717-4271-C4BEA819ACB2}"/>
              </a:ext>
            </a:extLst>
          </p:cNvPr>
          <p:cNvCxnSpPr/>
          <p:nvPr/>
        </p:nvCxnSpPr>
        <p:spPr>
          <a:xfrm flipV="1">
            <a:off x="8918971" y="3254477"/>
            <a:ext cx="0" cy="1400973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C40C7831-75EF-48A1-1FDB-28BAC653BBE1}"/>
              </a:ext>
            </a:extLst>
          </p:cNvPr>
          <p:cNvSpPr txBox="1"/>
          <p:nvPr/>
        </p:nvSpPr>
        <p:spPr>
          <a:xfrm>
            <a:off x="2567171" y="3059373"/>
            <a:ext cx="2569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Controlador</a:t>
            </a:r>
          </a:p>
        </p:txBody>
      </p: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5092F28B-9033-8E40-9D91-F93C1F32F9C2}"/>
              </a:ext>
            </a:extLst>
          </p:cNvPr>
          <p:cNvSpPr txBox="1"/>
          <p:nvPr/>
        </p:nvSpPr>
        <p:spPr>
          <a:xfrm>
            <a:off x="303373" y="2484066"/>
            <a:ext cx="2569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Setpoint</a:t>
            </a:r>
          </a:p>
        </p:txBody>
      </p: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63308C47-9109-DB4C-980F-8EC9DCFA553D}"/>
              </a:ext>
            </a:extLst>
          </p:cNvPr>
          <p:cNvSpPr txBox="1"/>
          <p:nvPr/>
        </p:nvSpPr>
        <p:spPr>
          <a:xfrm>
            <a:off x="4911061" y="3059373"/>
            <a:ext cx="2569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Atuador</a:t>
            </a:r>
          </a:p>
        </p:txBody>
      </p: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EA662880-E5F6-7C65-75D3-337EE8C04F8C}"/>
              </a:ext>
            </a:extLst>
          </p:cNvPr>
          <p:cNvSpPr txBox="1"/>
          <p:nvPr/>
        </p:nvSpPr>
        <p:spPr>
          <a:xfrm>
            <a:off x="3930050" y="4453261"/>
            <a:ext cx="2569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Sensor</a:t>
            </a:r>
          </a:p>
        </p:txBody>
      </p:sp>
      <p:sp>
        <p:nvSpPr>
          <p:cNvPr id="48" name="CaixaDeTexto 47">
            <a:extLst>
              <a:ext uri="{FF2B5EF4-FFF2-40B4-BE49-F238E27FC236}">
                <a16:creationId xmlns:a16="http://schemas.microsoft.com/office/drawing/2014/main" id="{1C72A456-D2C0-C206-5819-5439F7847C39}"/>
              </a:ext>
            </a:extLst>
          </p:cNvPr>
          <p:cNvSpPr txBox="1"/>
          <p:nvPr/>
        </p:nvSpPr>
        <p:spPr>
          <a:xfrm>
            <a:off x="7125534" y="2920873"/>
            <a:ext cx="2569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Objeto de</a:t>
            </a:r>
          </a:p>
          <a:p>
            <a:r>
              <a:rPr lang="pt-BR" dirty="0"/>
              <a:t>controle</a:t>
            </a: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7195B7FE-AF07-CA25-9B5B-6232E65C44DA}"/>
              </a:ext>
            </a:extLst>
          </p:cNvPr>
          <p:cNvSpPr txBox="1"/>
          <p:nvPr/>
        </p:nvSpPr>
        <p:spPr>
          <a:xfrm>
            <a:off x="1107080" y="4710755"/>
            <a:ext cx="4198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Sinais de realimentação</a:t>
            </a:r>
          </a:p>
        </p:txBody>
      </p: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5DAFEA87-7438-1AF8-A088-C119D64DFE72}"/>
              </a:ext>
            </a:extLst>
          </p:cNvPr>
          <p:cNvSpPr txBox="1"/>
          <p:nvPr/>
        </p:nvSpPr>
        <p:spPr>
          <a:xfrm>
            <a:off x="5726258" y="4721504"/>
            <a:ext cx="4198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Variáveis controladas</a:t>
            </a:r>
          </a:p>
        </p:txBody>
      </p:sp>
      <p:sp>
        <p:nvSpPr>
          <p:cNvPr id="53" name="CaixaDeTexto 52">
            <a:extLst>
              <a:ext uri="{FF2B5EF4-FFF2-40B4-BE49-F238E27FC236}">
                <a16:creationId xmlns:a16="http://schemas.microsoft.com/office/drawing/2014/main" id="{1304797C-570A-A3E1-EE8E-FA81FF8854E9}"/>
              </a:ext>
            </a:extLst>
          </p:cNvPr>
          <p:cNvSpPr txBox="1"/>
          <p:nvPr/>
        </p:nvSpPr>
        <p:spPr>
          <a:xfrm>
            <a:off x="383458" y="902251"/>
            <a:ext cx="9477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Sistema de Controle SVC</a:t>
            </a:r>
          </a:p>
        </p:txBody>
      </p:sp>
      <p:sp>
        <p:nvSpPr>
          <p:cNvPr id="54" name="CaixaDeTexto 53">
            <a:extLst>
              <a:ext uri="{FF2B5EF4-FFF2-40B4-BE49-F238E27FC236}">
                <a16:creationId xmlns:a16="http://schemas.microsoft.com/office/drawing/2014/main" id="{0E5C25B1-55A3-E5EF-7AE6-76EDEFB61335}"/>
              </a:ext>
            </a:extLst>
          </p:cNvPr>
          <p:cNvSpPr txBox="1"/>
          <p:nvPr/>
        </p:nvSpPr>
        <p:spPr>
          <a:xfrm>
            <a:off x="3096491" y="5621482"/>
            <a:ext cx="63592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pt-BR" sz="2000" dirty="0"/>
              <a:t>Função de Transferência;</a:t>
            </a:r>
          </a:p>
          <a:p>
            <a:pPr marL="285750" indent="-285750">
              <a:buFontTx/>
              <a:buChar char="-"/>
            </a:pPr>
            <a:r>
              <a:rPr lang="pt-BR" sz="2000" dirty="0"/>
              <a:t>Equação Diferencial;</a:t>
            </a:r>
          </a:p>
          <a:p>
            <a:pPr marL="285750" indent="-285750">
              <a:buFontTx/>
              <a:buChar char="-"/>
            </a:pPr>
            <a:r>
              <a:rPr lang="pt-BR" sz="2000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560328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1318</TotalTime>
  <Words>977</Words>
  <Application>Microsoft Office PowerPoint</Application>
  <PresentationFormat>Personalizar</PresentationFormat>
  <Paragraphs>141</Paragraphs>
  <Slides>19</Slides>
  <Notes>19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Cesar da Costa</dc:creator>
  <cp:lastModifiedBy>aluno</cp:lastModifiedBy>
  <cp:revision>84</cp:revision>
  <dcterms:created xsi:type="dcterms:W3CDTF">2022-01-16T23:09:25Z</dcterms:created>
  <dcterms:modified xsi:type="dcterms:W3CDTF">2024-08-01T16:58:35Z</dcterms:modified>
</cp:coreProperties>
</file>